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026" r:id="rId1"/>
  </p:sldMasterIdLst>
  <p:notesMasterIdLst>
    <p:notesMasterId r:id="rId35"/>
  </p:notesMasterIdLst>
  <p:sldIdLst>
    <p:sldId id="1339" r:id="rId2"/>
    <p:sldId id="1448" r:id="rId3"/>
    <p:sldId id="1456" r:id="rId4"/>
    <p:sldId id="1453" r:id="rId5"/>
    <p:sldId id="1454" r:id="rId6"/>
    <p:sldId id="1413" r:id="rId7"/>
    <p:sldId id="1113" r:id="rId8"/>
    <p:sldId id="1455" r:id="rId9"/>
    <p:sldId id="1375" r:id="rId10"/>
    <p:sldId id="1389" r:id="rId11"/>
    <p:sldId id="1380" r:id="rId12"/>
    <p:sldId id="1340" r:id="rId13"/>
    <p:sldId id="1419" r:id="rId14"/>
    <p:sldId id="1420" r:id="rId15"/>
    <p:sldId id="1421" r:id="rId16"/>
    <p:sldId id="1376" r:id="rId17"/>
    <p:sldId id="1377" r:id="rId18"/>
    <p:sldId id="1464" r:id="rId19"/>
    <p:sldId id="1357" r:id="rId20"/>
    <p:sldId id="1358" r:id="rId21"/>
    <p:sldId id="1457" r:id="rId22"/>
    <p:sldId id="1401" r:id="rId23"/>
    <p:sldId id="1459" r:id="rId24"/>
    <p:sldId id="1403" r:id="rId25"/>
    <p:sldId id="1370" r:id="rId26"/>
    <p:sldId id="1371" r:id="rId27"/>
    <p:sldId id="1374" r:id="rId28"/>
    <p:sldId id="1458" r:id="rId29"/>
    <p:sldId id="1460" r:id="rId30"/>
    <p:sldId id="1461" r:id="rId31"/>
    <p:sldId id="1462" r:id="rId32"/>
    <p:sldId id="1452" r:id="rId33"/>
    <p:sldId id="1463" r:id="rId34"/>
  </p:sldIdLst>
  <p:sldSz cx="9144000" cy="6858000" type="screen4x3"/>
  <p:notesSz cx="6858000" cy="9144000"/>
  <p:defaultTextStyle>
    <a:defPPr>
      <a:defRPr lang="en-US"/>
    </a:defPPr>
    <a:lvl1pPr algn="ctr" rtl="0" fontAlgn="base">
      <a:spcBef>
        <a:spcPct val="0"/>
      </a:spcBef>
      <a:spcAft>
        <a:spcPct val="0"/>
      </a:spcAft>
      <a:defRPr sz="3200" b="1" kern="1200">
        <a:solidFill>
          <a:srgbClr val="000066"/>
        </a:solidFill>
        <a:latin typeface="Times New Roman" pitchFamily="18" charset="0"/>
        <a:ea typeface="+mn-ea"/>
        <a:cs typeface="+mn-cs"/>
      </a:defRPr>
    </a:lvl1pPr>
    <a:lvl2pPr marL="457200" algn="ctr" rtl="0" fontAlgn="base">
      <a:spcBef>
        <a:spcPct val="0"/>
      </a:spcBef>
      <a:spcAft>
        <a:spcPct val="0"/>
      </a:spcAft>
      <a:defRPr sz="3200" b="1" kern="1200">
        <a:solidFill>
          <a:srgbClr val="000066"/>
        </a:solidFill>
        <a:latin typeface="Times New Roman" pitchFamily="18" charset="0"/>
        <a:ea typeface="+mn-ea"/>
        <a:cs typeface="+mn-cs"/>
      </a:defRPr>
    </a:lvl2pPr>
    <a:lvl3pPr marL="914400" algn="ctr" rtl="0" fontAlgn="base">
      <a:spcBef>
        <a:spcPct val="0"/>
      </a:spcBef>
      <a:spcAft>
        <a:spcPct val="0"/>
      </a:spcAft>
      <a:defRPr sz="3200" b="1" kern="1200">
        <a:solidFill>
          <a:srgbClr val="000066"/>
        </a:solidFill>
        <a:latin typeface="Times New Roman" pitchFamily="18" charset="0"/>
        <a:ea typeface="+mn-ea"/>
        <a:cs typeface="+mn-cs"/>
      </a:defRPr>
    </a:lvl3pPr>
    <a:lvl4pPr marL="1371600" algn="ctr" rtl="0" fontAlgn="base">
      <a:spcBef>
        <a:spcPct val="0"/>
      </a:spcBef>
      <a:spcAft>
        <a:spcPct val="0"/>
      </a:spcAft>
      <a:defRPr sz="3200" b="1" kern="1200">
        <a:solidFill>
          <a:srgbClr val="000066"/>
        </a:solidFill>
        <a:latin typeface="Times New Roman" pitchFamily="18" charset="0"/>
        <a:ea typeface="+mn-ea"/>
        <a:cs typeface="+mn-cs"/>
      </a:defRPr>
    </a:lvl4pPr>
    <a:lvl5pPr marL="1828800" algn="ctr" rtl="0" fontAlgn="base">
      <a:spcBef>
        <a:spcPct val="0"/>
      </a:spcBef>
      <a:spcAft>
        <a:spcPct val="0"/>
      </a:spcAft>
      <a:defRPr sz="3200" b="1" kern="1200">
        <a:solidFill>
          <a:srgbClr val="000066"/>
        </a:solidFill>
        <a:latin typeface="Times New Roman" pitchFamily="18" charset="0"/>
        <a:ea typeface="+mn-ea"/>
        <a:cs typeface="+mn-cs"/>
      </a:defRPr>
    </a:lvl5pPr>
    <a:lvl6pPr marL="2286000" algn="l" defTabSz="914400" rtl="0" eaLnBrk="1" latinLnBrk="0" hangingPunct="1">
      <a:defRPr sz="3200" b="1" kern="1200">
        <a:solidFill>
          <a:srgbClr val="000066"/>
        </a:solidFill>
        <a:latin typeface="Times New Roman" pitchFamily="18" charset="0"/>
        <a:ea typeface="+mn-ea"/>
        <a:cs typeface="+mn-cs"/>
      </a:defRPr>
    </a:lvl6pPr>
    <a:lvl7pPr marL="2743200" algn="l" defTabSz="914400" rtl="0" eaLnBrk="1" latinLnBrk="0" hangingPunct="1">
      <a:defRPr sz="3200" b="1" kern="1200">
        <a:solidFill>
          <a:srgbClr val="000066"/>
        </a:solidFill>
        <a:latin typeface="Times New Roman" pitchFamily="18" charset="0"/>
        <a:ea typeface="+mn-ea"/>
        <a:cs typeface="+mn-cs"/>
      </a:defRPr>
    </a:lvl7pPr>
    <a:lvl8pPr marL="3200400" algn="l" defTabSz="914400" rtl="0" eaLnBrk="1" latinLnBrk="0" hangingPunct="1">
      <a:defRPr sz="3200" b="1" kern="1200">
        <a:solidFill>
          <a:srgbClr val="000066"/>
        </a:solidFill>
        <a:latin typeface="Times New Roman" pitchFamily="18" charset="0"/>
        <a:ea typeface="+mn-ea"/>
        <a:cs typeface="+mn-cs"/>
      </a:defRPr>
    </a:lvl8pPr>
    <a:lvl9pPr marL="3657600" algn="l" defTabSz="914400" rtl="0" eaLnBrk="1" latinLnBrk="0" hangingPunct="1">
      <a:defRPr sz="3200" b="1" kern="1200">
        <a:solidFill>
          <a:srgbClr val="000066"/>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16165D"/>
    <a:srgbClr val="FF0066"/>
    <a:srgbClr val="FFFF66"/>
    <a:srgbClr val="1FE115"/>
    <a:srgbClr val="FF0000"/>
    <a:srgbClr val="FF6600"/>
    <a:srgbClr val="A2CCE8"/>
    <a:srgbClr val="AAE6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564" autoAdjust="0"/>
    <p:restoredTop sz="95507" autoAdjust="0"/>
  </p:normalViewPr>
  <p:slideViewPr>
    <p:cSldViewPr>
      <p:cViewPr varScale="1">
        <p:scale>
          <a:sx n="106" d="100"/>
          <a:sy n="106" d="100"/>
        </p:scale>
        <p:origin x="1398"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10" d="100"/>
        <a:sy n="110" d="100"/>
      </p:scale>
      <p:origin x="0" y="-249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0">
                <a:solidFill>
                  <a:schemeClr val="tx1"/>
                </a:solidFill>
              </a:defRPr>
            </a:lvl1pPr>
          </a:lstStyle>
          <a:p>
            <a:pPr>
              <a:defRPr/>
            </a:pPr>
            <a:endParaRPr lang="en-US"/>
          </a:p>
        </p:txBody>
      </p:sp>
      <p:sp>
        <p:nvSpPr>
          <p:cNvPr id="819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defRPr>
            </a:lvl1pPr>
          </a:lstStyle>
          <a:p>
            <a:pPr>
              <a:defRPr/>
            </a:pPr>
            <a:endParaRPr lang="en-US"/>
          </a:p>
        </p:txBody>
      </p:sp>
      <p:sp>
        <p:nvSpPr>
          <p:cNvPr id="17613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l-NL" noProof="0"/>
              <a:t>Klik om de opmaakprofielen van de modeltekst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819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0">
                <a:solidFill>
                  <a:schemeClr val="tx1"/>
                </a:solidFill>
              </a:defRPr>
            </a:lvl1pPr>
          </a:lstStyle>
          <a:p>
            <a:pPr>
              <a:defRPr/>
            </a:pPr>
            <a:endParaRPr lang="en-US"/>
          </a:p>
        </p:txBody>
      </p:sp>
      <p:sp>
        <p:nvSpPr>
          <p:cNvPr id="819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defRPr>
            </a:lvl1pPr>
          </a:lstStyle>
          <a:p>
            <a:pPr>
              <a:defRPr/>
            </a:pPr>
            <a:fld id="{1305ACA9-A27D-4159-B806-94BE96EB69B2}" type="slidenum">
              <a:rPr lang="en-US"/>
              <a:pPr>
                <a:defRPr/>
              </a:pPr>
              <a:t>‹#›</a:t>
            </a:fld>
            <a:endParaRPr lang="en-US"/>
          </a:p>
        </p:txBody>
      </p:sp>
    </p:spTree>
    <p:extLst>
      <p:ext uri="{BB962C8B-B14F-4D97-AF65-F5344CB8AC3E}">
        <p14:creationId xmlns:p14="http://schemas.microsoft.com/office/powerpoint/2010/main" val="8275982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p:spPr>
        <p:txBody>
          <a:bodyPr/>
          <a:lstStyle/>
          <a:p>
            <a:fld id="{D18028D2-F1DD-4CEF-968C-AED73AC5BD14}" type="slidenum">
              <a:rPr lang="en-US" smtClean="0"/>
              <a:pPr/>
              <a:t>1</a:t>
            </a:fld>
            <a:endParaRPr lang="en-US"/>
          </a:p>
        </p:txBody>
      </p:sp>
      <p:sp>
        <p:nvSpPr>
          <p:cNvPr id="177155" name="Rectangle 2"/>
          <p:cNvSpPr>
            <a:spLocks noGrp="1" noRot="1" noChangeAspect="1" noChangeArrowheads="1" noTextEdit="1"/>
          </p:cNvSpPr>
          <p:nvPr>
            <p:ph type="sldImg"/>
          </p:nvPr>
        </p:nvSpPr>
        <p:spPr>
          <a:ln/>
        </p:spPr>
      </p:sp>
      <p:sp>
        <p:nvSpPr>
          <p:cNvPr id="177156" name="Rectangle 3"/>
          <p:cNvSpPr>
            <a:spLocks noGrp="1" noChangeArrowheads="1"/>
          </p:cNvSpPr>
          <p:nvPr>
            <p:ph type="body" idx="1"/>
          </p:nvPr>
        </p:nvSpPr>
        <p:spPr>
          <a:noFill/>
          <a:ln/>
        </p:spPr>
        <p:txBody>
          <a:bodyPr/>
          <a:lstStyle/>
          <a:p>
            <a:pPr eaLnBrk="1" hangingPunct="1"/>
            <a:endParaRPr lang="en-GB" dirty="0"/>
          </a:p>
        </p:txBody>
      </p:sp>
    </p:spTree>
    <p:extLst>
      <p:ext uri="{BB962C8B-B14F-4D97-AF65-F5344CB8AC3E}">
        <p14:creationId xmlns:p14="http://schemas.microsoft.com/office/powerpoint/2010/main" val="38306222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84804133-091A-4437-A5DF-A0ECC9AE1AB8}" type="slidenum">
              <a:rPr lang="en-US" smtClean="0"/>
              <a:pPr/>
              <a:t>6</a:t>
            </a:fld>
            <a:endParaRPr lang="en-US"/>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xfrm>
            <a:off x="685800" y="4343400"/>
            <a:ext cx="5486400" cy="4114800"/>
          </a:xfrm>
          <a:noFill/>
          <a:ln/>
        </p:spPr>
        <p:txBody>
          <a:bodyPr/>
          <a:lstStyle/>
          <a:p>
            <a:pPr eaLnBrk="1" hangingPunct="1"/>
            <a:endParaRPr lang="en-US"/>
          </a:p>
        </p:txBody>
      </p:sp>
    </p:spTree>
    <p:extLst>
      <p:ext uri="{BB962C8B-B14F-4D97-AF65-F5344CB8AC3E}">
        <p14:creationId xmlns:p14="http://schemas.microsoft.com/office/powerpoint/2010/main" val="17790914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80D39F32-5C15-4A14-AEFC-ABA7FE7E8A03}" type="slidenum">
              <a:rPr lang="en-US" altLang="en-US" sz="1200" b="0"/>
              <a:pPr eaLnBrk="1" hangingPunct="1"/>
              <a:t>10</a:t>
            </a:fld>
            <a:endParaRPr lang="en-US" altLang="en-US" sz="1200" b="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2892860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80D39F32-5C15-4A14-AEFC-ABA7FE7E8A03}" type="slidenum">
              <a:rPr lang="en-US" altLang="en-US" sz="1200" b="0"/>
              <a:pPr eaLnBrk="1" hangingPunct="1"/>
              <a:t>13</a:t>
            </a:fld>
            <a:endParaRPr lang="en-US" altLang="en-US" sz="1200" b="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9609015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305ACA9-A27D-4159-B806-94BE96EB69B2}" type="slidenum">
              <a:rPr lang="en-US" smtClean="0"/>
              <a:pPr>
                <a:defRPr/>
              </a:pPr>
              <a:t>20</a:t>
            </a:fld>
            <a:endParaRPr lang="en-US"/>
          </a:p>
        </p:txBody>
      </p:sp>
    </p:spTree>
    <p:extLst>
      <p:ext uri="{BB962C8B-B14F-4D97-AF65-F5344CB8AC3E}">
        <p14:creationId xmlns:p14="http://schemas.microsoft.com/office/powerpoint/2010/main" val="23994410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305ACA9-A27D-4159-B806-94BE96EB69B2}" type="slidenum">
              <a:rPr lang="en-US" smtClean="0"/>
              <a:pPr>
                <a:defRPr/>
              </a:pPr>
              <a:t>24</a:t>
            </a:fld>
            <a:endParaRPr lang="en-US"/>
          </a:p>
        </p:txBody>
      </p:sp>
    </p:spTree>
    <p:extLst>
      <p:ext uri="{BB962C8B-B14F-4D97-AF65-F5344CB8AC3E}">
        <p14:creationId xmlns:p14="http://schemas.microsoft.com/office/powerpoint/2010/main" val="11233732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5" Type="http://schemas.openxmlformats.org/officeDocument/2006/relationships/oleObject" Target="../embeddings/oleObject2.bin"/><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9504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lgn="ctr">
              <a:defRPr>
                <a:latin typeface="Georgia"/>
              </a:defRPr>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b="0" i="0">
                <a:latin typeface="Trebuchet MS"/>
                <a:cs typeface="Trebuchet MS"/>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spTree>
    <p:extLst>
      <p:ext uri="{BB962C8B-B14F-4D97-AF65-F5344CB8AC3E}">
        <p14:creationId xmlns:p14="http://schemas.microsoft.com/office/powerpoint/2010/main" val="30944828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10"/>
          <p:cNvCxnSpPr>
            <a:cxnSpLocks noChangeShapeType="1"/>
          </p:cNvCxnSpPr>
          <p:nvPr/>
        </p:nvCxnSpPr>
        <p:spPr bwMode="auto">
          <a:xfrm>
            <a:off x="762000" y="3733800"/>
            <a:ext cx="7772400" cy="1588"/>
          </a:xfrm>
          <a:prstGeom prst="line">
            <a:avLst/>
          </a:prstGeom>
          <a:noFill/>
          <a:ln w="9525">
            <a:solidFill>
              <a:schemeClr val="bg1"/>
            </a:solidFill>
            <a:prstDash val="dot"/>
            <a:round/>
            <a:headEnd/>
            <a:tailEnd/>
          </a:ln>
        </p:spPr>
      </p:cxnSp>
      <p:sp>
        <p:nvSpPr>
          <p:cNvPr id="2" name="Title 1"/>
          <p:cNvSpPr>
            <a:spLocks noGrp="1"/>
          </p:cNvSpPr>
          <p:nvPr>
            <p:ph type="title"/>
          </p:nvPr>
        </p:nvSpPr>
        <p:spPr>
          <a:xfrm>
            <a:off x="722313" y="3743325"/>
            <a:ext cx="7772400" cy="1362075"/>
          </a:xfrm>
          <a:prstGeom prst="rect">
            <a:avLst/>
          </a:prstGeom>
        </p:spPr>
        <p:txBody>
          <a:bodyPr anchor="t"/>
          <a:lstStyle>
            <a:lvl1pPr algn="l">
              <a:defRPr sz="4000" b="0" i="0" cap="all">
                <a:latin typeface="Georgia"/>
                <a:cs typeface="Georgia"/>
              </a:defRPr>
            </a:lvl1pPr>
          </a:lstStyle>
          <a:p>
            <a:r>
              <a:rPr lang="en-US"/>
              <a:t>Click to edit Master title style</a:t>
            </a:r>
            <a:endParaRPr lang="en-US" dirty="0"/>
          </a:p>
        </p:txBody>
      </p:sp>
      <p:sp>
        <p:nvSpPr>
          <p:cNvPr id="3" name="Text Placeholder 2"/>
          <p:cNvSpPr>
            <a:spLocks noGrp="1"/>
          </p:cNvSpPr>
          <p:nvPr>
            <p:ph type="body" idx="1"/>
          </p:nvPr>
        </p:nvSpPr>
        <p:spPr>
          <a:xfrm>
            <a:off x="722313" y="2243138"/>
            <a:ext cx="7772400" cy="1500187"/>
          </a:xfrm>
          <a:prstGeom prst="rect">
            <a:avLst/>
          </a:prstGeom>
        </p:spPr>
        <p:txBody>
          <a:bodyPr anchor="b"/>
          <a:lstStyle>
            <a:lvl1pPr marL="0" indent="0">
              <a:buNone/>
              <a:defRPr sz="2000" b="0" i="0">
                <a:latin typeface="Trebuchet MS"/>
                <a:cs typeface="Trebuchet MS"/>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3393413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0"/>
            <a:ext cx="8686800" cy="762000"/>
          </a:xfrm>
          <a:prstGeom prst="rect">
            <a:avLst/>
          </a:prstGeom>
        </p:spPr>
        <p:txBody>
          <a:bodyPr/>
          <a:lstStyle>
            <a:lvl1pPr algn="ctr">
              <a:defRPr b="0" i="0">
                <a:latin typeface="Georgia"/>
                <a:cs typeface="Georgia"/>
              </a:defRPr>
            </a:lvl1pPr>
          </a:lstStyle>
          <a:p>
            <a:r>
              <a:rPr lang="en-US" dirty="0"/>
              <a:t>Click to edit Master title style</a:t>
            </a:r>
          </a:p>
        </p:txBody>
      </p:sp>
      <p:sp>
        <p:nvSpPr>
          <p:cNvPr id="3" name="Content Placeholder 2"/>
          <p:cNvSpPr>
            <a:spLocks noGrp="1"/>
          </p:cNvSpPr>
          <p:nvPr>
            <p:ph idx="1"/>
          </p:nvPr>
        </p:nvSpPr>
        <p:spPr>
          <a:xfrm>
            <a:off x="228600" y="1676400"/>
            <a:ext cx="8686800" cy="4953000"/>
          </a:xfrm>
          <a:prstGeom prst="rect">
            <a:avLst/>
          </a:prstGeom>
        </p:spPr>
        <p:txBody>
          <a:bodyPr/>
          <a:lstStyle>
            <a:lvl1pPr>
              <a:buClr>
                <a:schemeClr val="bg1"/>
              </a:buClr>
              <a:defRPr b="0" i="0">
                <a:solidFill>
                  <a:schemeClr val="bg1"/>
                </a:solidFill>
                <a:latin typeface="Trebuchet MS"/>
                <a:cs typeface="Trebuchet MS"/>
              </a:defRPr>
            </a:lvl1pPr>
            <a:lvl2pPr>
              <a:buClr>
                <a:schemeClr val="bg1"/>
              </a:buClr>
              <a:defRPr lang="en-US" sz="2400" b="0" i="0" dirty="0" smtClean="0">
                <a:solidFill>
                  <a:schemeClr val="bg1"/>
                </a:solidFill>
                <a:latin typeface="Trebuchet MS"/>
                <a:ea typeface="ＭＳ Ｐゴシック" pitchFamily="122" charset="-128"/>
                <a:cs typeface="Trebuchet MS"/>
              </a:defRPr>
            </a:lvl2pPr>
            <a:lvl3pPr>
              <a:buClr>
                <a:schemeClr val="bg1"/>
              </a:buClr>
              <a:defRPr b="0" i="0">
                <a:solidFill>
                  <a:schemeClr val="bg1"/>
                </a:solidFill>
                <a:latin typeface="Trebuchet MS"/>
                <a:cs typeface="Trebuchet MS"/>
              </a:defRPr>
            </a:lvl3pPr>
            <a:lvl4pPr>
              <a:buClr>
                <a:schemeClr val="bg1"/>
              </a:buClr>
              <a:defRPr b="0" i="0">
                <a:solidFill>
                  <a:schemeClr val="bg1"/>
                </a:solidFill>
                <a:latin typeface="Trebuchet MS"/>
                <a:cs typeface="Trebuchet MS"/>
              </a:defRPr>
            </a:lvl4pPr>
            <a:lvl5pPr>
              <a:buClr>
                <a:schemeClr val="bg1"/>
              </a:buClr>
              <a:defRPr b="0" i="1">
                <a:solidFill>
                  <a:schemeClr val="bg1"/>
                </a:solidFill>
                <a:latin typeface="Trebuchet MS"/>
                <a:cs typeface="Trebuchet M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a:extLst>
              <a:ext uri="{FF2B5EF4-FFF2-40B4-BE49-F238E27FC236}">
                <a16:creationId xmlns:a16="http://schemas.microsoft.com/office/drawing/2014/main" id="{E95668C7-C05B-4205-8C00-EB0DF04FA1E2}"/>
              </a:ext>
            </a:extLst>
          </p:cNvPr>
          <p:cNvSpPr>
            <a:spLocks noGrp="1"/>
          </p:cNvSpPr>
          <p:nvPr>
            <p:ph type="sldNum" sz="quarter" idx="10"/>
          </p:nvPr>
        </p:nvSpPr>
        <p:spPr/>
        <p:txBody>
          <a:bodyPr/>
          <a:lstStyle/>
          <a:p>
            <a:fld id="{1A70FCCE-FE39-4BEF-B0C5-90CFEFA62BCC}" type="slidenum">
              <a:rPr lang="en-US" smtClean="0"/>
              <a:pPr/>
              <a:t>‹#›</a:t>
            </a:fld>
            <a:endParaRPr lang="en-US"/>
          </a:p>
        </p:txBody>
      </p:sp>
    </p:spTree>
    <p:extLst>
      <p:ext uri="{BB962C8B-B14F-4D97-AF65-F5344CB8AC3E}">
        <p14:creationId xmlns:p14="http://schemas.microsoft.com/office/powerpoint/2010/main" val="11134665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28600" y="1828800"/>
            <a:ext cx="4267200" cy="4114800"/>
          </a:xfrm>
          <a:prstGeom prst="rect">
            <a:avLst/>
          </a:prstGeom>
        </p:spPr>
        <p:txBody>
          <a:bodyPr/>
          <a:lstStyle>
            <a:lvl1pPr>
              <a:defRPr sz="2800" b="0" i="0">
                <a:latin typeface="Trebuchet MS"/>
                <a:cs typeface="Trebuchet MS"/>
              </a:defRPr>
            </a:lvl1pPr>
            <a:lvl2pPr>
              <a:buClrTx/>
              <a:buFont typeface="Arial"/>
              <a:buChar char="•"/>
              <a:defRPr sz="2400" b="0" i="0">
                <a:latin typeface="Trebuchet MS"/>
                <a:cs typeface="Trebuchet MS"/>
              </a:defRPr>
            </a:lvl2pPr>
            <a:lvl3pPr>
              <a:buClrTx/>
              <a:buFont typeface="Arial"/>
              <a:buChar char="•"/>
              <a:defRPr sz="2000" b="0" i="0">
                <a:latin typeface="Trebuchet MS"/>
                <a:cs typeface="Trebuchet MS"/>
              </a:defRPr>
            </a:lvl3pPr>
            <a:lvl4pPr>
              <a:buClrTx/>
              <a:buFont typeface="Arial"/>
              <a:buChar char="•"/>
              <a:defRPr sz="1800" b="0" i="0">
                <a:latin typeface="Trebuchet MS"/>
                <a:cs typeface="Trebuchet MS"/>
              </a:defRPr>
            </a:lvl4pPr>
            <a:lvl5pPr>
              <a:buClr>
                <a:srgbClr val="ECD63F"/>
              </a:buClr>
              <a:buFontTx/>
              <a:buNone/>
              <a:defRPr sz="1800" b="0" i="1">
                <a:latin typeface="Trebuchet MS"/>
                <a:cs typeface="Trebuchet MS"/>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834550"/>
            <a:ext cx="4267200" cy="4109049"/>
          </a:xfrm>
          <a:prstGeom prst="rect">
            <a:avLst/>
          </a:prstGeom>
        </p:spPr>
        <p:txBody>
          <a:bodyPr/>
          <a:lstStyle>
            <a:lvl1pPr>
              <a:defRPr sz="2800" b="0" i="0">
                <a:latin typeface="Trebuchet MS"/>
                <a:cs typeface="Trebuchet MS"/>
              </a:defRPr>
            </a:lvl1pPr>
            <a:lvl2pPr>
              <a:buClrTx/>
              <a:buFont typeface="Arial"/>
              <a:buChar char="•"/>
              <a:defRPr sz="2400" b="0" i="0">
                <a:latin typeface="Trebuchet MS"/>
                <a:cs typeface="Trebuchet MS"/>
              </a:defRPr>
            </a:lvl2pPr>
            <a:lvl3pPr>
              <a:buClrTx/>
              <a:buFont typeface="Arial"/>
              <a:buChar char="•"/>
              <a:defRPr sz="2000" b="0" i="0">
                <a:latin typeface="Trebuchet MS"/>
                <a:cs typeface="Trebuchet MS"/>
              </a:defRPr>
            </a:lvl3pPr>
            <a:lvl4pPr>
              <a:buClrTx/>
              <a:buFont typeface="Arial"/>
              <a:buChar char="•"/>
              <a:defRPr sz="1800" b="0" i="0">
                <a:latin typeface="Trebuchet MS"/>
                <a:cs typeface="Trebuchet MS"/>
              </a:defRPr>
            </a:lvl4pPr>
            <a:lvl5pPr>
              <a:buClr>
                <a:srgbClr val="ECD63F"/>
              </a:buClr>
              <a:buFontTx/>
              <a:buNone/>
              <a:defRPr sz="1800" b="0" i="1">
                <a:latin typeface="Trebuchet MS"/>
                <a:cs typeface="Trebuchet MS"/>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1"/>
          <p:cNvSpPr>
            <a:spLocks noGrp="1"/>
          </p:cNvSpPr>
          <p:nvPr>
            <p:ph type="title"/>
          </p:nvPr>
        </p:nvSpPr>
        <p:spPr>
          <a:xfrm>
            <a:off x="228600" y="762000"/>
            <a:ext cx="8686800" cy="762000"/>
          </a:xfrm>
          <a:prstGeom prst="rect">
            <a:avLst/>
          </a:prstGeom>
        </p:spPr>
        <p:txBody>
          <a:bodyPr/>
          <a:lstStyle>
            <a:lvl1pPr algn="ctr">
              <a:defRPr b="0" i="0">
                <a:latin typeface="Georgia"/>
                <a:cs typeface="Georgia"/>
              </a:defRPr>
            </a:lvl1pPr>
          </a:lstStyle>
          <a:p>
            <a:r>
              <a:rPr lang="en-US" dirty="0"/>
              <a:t>Click to edit Master title style</a:t>
            </a:r>
          </a:p>
        </p:txBody>
      </p:sp>
    </p:spTree>
    <p:extLst>
      <p:ext uri="{BB962C8B-B14F-4D97-AF65-F5344CB8AC3E}">
        <p14:creationId xmlns:p14="http://schemas.microsoft.com/office/powerpoint/2010/main" val="14112439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90599"/>
            <a:ext cx="8229600" cy="1006475"/>
          </a:xfrm>
          <a:prstGeom prst="rect">
            <a:avLst/>
          </a:prstGeom>
        </p:spPr>
        <p:txBody>
          <a:bodyPr/>
          <a:lstStyle>
            <a:lvl1pPr>
              <a:defRPr b="0" i="0">
                <a:latin typeface="Georgia"/>
                <a:cs typeface="Georgia"/>
              </a:defRPr>
            </a:lvl1pPr>
          </a:lstStyle>
          <a:p>
            <a:r>
              <a:rPr lang="en-US"/>
              <a:t>Click to edit Master title style</a:t>
            </a:r>
            <a:endParaRPr lang="en-US" dirty="0"/>
          </a:p>
        </p:txBody>
      </p:sp>
      <p:sp>
        <p:nvSpPr>
          <p:cNvPr id="3" name="Text Placeholder 2"/>
          <p:cNvSpPr>
            <a:spLocks noGrp="1"/>
          </p:cNvSpPr>
          <p:nvPr>
            <p:ph type="body" idx="1"/>
          </p:nvPr>
        </p:nvSpPr>
        <p:spPr>
          <a:xfrm>
            <a:off x="457200" y="2315376"/>
            <a:ext cx="4040188" cy="438935"/>
          </a:xfrm>
          <a:prstGeom prst="rect">
            <a:avLst/>
          </a:prstGeom>
        </p:spPr>
        <p:txBody>
          <a:bodyPr anchor="b"/>
          <a:lstStyle>
            <a:lvl1pPr marL="0" indent="0">
              <a:buNone/>
              <a:defRPr sz="2400" b="1" i="0">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895601"/>
            <a:ext cx="4040188" cy="3124200"/>
          </a:xfrm>
          <a:prstGeom prst="rect">
            <a:avLst/>
          </a:prstGeom>
        </p:spPr>
        <p:txBody>
          <a:bodyPr/>
          <a:lstStyle>
            <a:lvl1pPr>
              <a:buClr>
                <a:schemeClr val="bg1"/>
              </a:buClr>
              <a:defRPr sz="2400" b="0" i="0">
                <a:solidFill>
                  <a:schemeClr val="bg1"/>
                </a:solidFill>
                <a:latin typeface="Trebuchet MS"/>
                <a:cs typeface="Trebuchet MS"/>
              </a:defRPr>
            </a:lvl1pPr>
            <a:lvl2pPr>
              <a:buClr>
                <a:schemeClr val="bg1"/>
              </a:buClr>
              <a:buFont typeface="Arial"/>
              <a:buChar char="•"/>
              <a:defRPr sz="2000" b="0" i="0">
                <a:solidFill>
                  <a:schemeClr val="bg1"/>
                </a:solidFill>
                <a:latin typeface="Trebuchet MS"/>
                <a:cs typeface="Trebuchet MS"/>
              </a:defRPr>
            </a:lvl2pPr>
            <a:lvl3pPr>
              <a:buClr>
                <a:schemeClr val="bg1"/>
              </a:buClr>
              <a:buFont typeface="Arial"/>
              <a:buChar char="•"/>
              <a:defRPr sz="1800" b="0" i="0">
                <a:solidFill>
                  <a:schemeClr val="bg1"/>
                </a:solidFill>
                <a:latin typeface="Trebuchet MS"/>
                <a:cs typeface="Trebuchet MS"/>
              </a:defRPr>
            </a:lvl3pPr>
            <a:lvl4pPr>
              <a:buClr>
                <a:schemeClr val="bg1"/>
              </a:buClr>
              <a:buFont typeface="Arial"/>
              <a:buChar char="•"/>
              <a:defRPr sz="1600" b="0" i="0">
                <a:solidFill>
                  <a:schemeClr val="bg1"/>
                </a:solidFill>
                <a:latin typeface="Trebuchet MS"/>
                <a:cs typeface="Trebuchet MS"/>
              </a:defRPr>
            </a:lvl4pPr>
            <a:lvl5pPr>
              <a:buClr>
                <a:schemeClr val="bg1"/>
              </a:buClr>
              <a:buFontTx/>
              <a:buNone/>
              <a:defRPr sz="1600" b="0" i="1">
                <a:solidFill>
                  <a:schemeClr val="bg1"/>
                </a:solidFill>
                <a:latin typeface="Trebuchet MS"/>
                <a:cs typeface="Trebuchet M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2315376"/>
            <a:ext cx="4041775" cy="438935"/>
          </a:xfrm>
          <a:prstGeom prst="rect">
            <a:avLst/>
          </a:prstGeom>
        </p:spPr>
        <p:txBody>
          <a:bodyPr anchor="b"/>
          <a:lstStyle>
            <a:lvl1pPr marL="0" indent="0">
              <a:buNone/>
              <a:defRPr sz="2400" b="1" i="0">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895601"/>
            <a:ext cx="4041775" cy="3124200"/>
          </a:xfrm>
          <a:prstGeom prst="rect">
            <a:avLst/>
          </a:prstGeom>
        </p:spPr>
        <p:txBody>
          <a:bodyPr/>
          <a:lstStyle>
            <a:lvl1pPr>
              <a:buClr>
                <a:schemeClr val="bg1"/>
              </a:buClr>
              <a:defRPr sz="2400">
                <a:solidFill>
                  <a:schemeClr val="bg1"/>
                </a:solidFill>
              </a:defRPr>
            </a:lvl1pPr>
            <a:lvl2pPr>
              <a:buClr>
                <a:schemeClr val="bg1"/>
              </a:buClr>
              <a:buFont typeface="Arial"/>
              <a:buChar char="•"/>
              <a:defRPr sz="2000">
                <a:solidFill>
                  <a:schemeClr val="bg1"/>
                </a:solidFill>
              </a:defRPr>
            </a:lvl2pPr>
            <a:lvl3pPr>
              <a:buClr>
                <a:schemeClr val="bg1"/>
              </a:buClr>
              <a:buFont typeface="Arial"/>
              <a:buChar char="•"/>
              <a:defRPr sz="1800">
                <a:solidFill>
                  <a:schemeClr val="bg1"/>
                </a:solidFill>
              </a:defRPr>
            </a:lvl3pPr>
            <a:lvl4pPr>
              <a:buClr>
                <a:schemeClr val="bg1"/>
              </a:buClr>
              <a:buFont typeface="Arial"/>
              <a:buChar char="•"/>
              <a:defRPr sz="1600">
                <a:solidFill>
                  <a:schemeClr val="bg1"/>
                </a:solidFill>
              </a:defRPr>
            </a:lvl4pPr>
            <a:lvl5pPr>
              <a:buClr>
                <a:schemeClr val="bg1"/>
              </a:buClr>
              <a:buFontTx/>
              <a:buNone/>
              <a:defRPr sz="1600" i="1">
                <a:solidFill>
                  <a:schemeClr val="bg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192771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3008313" cy="1295400"/>
          </a:xfrm>
          <a:prstGeom prst="rect">
            <a:avLst/>
          </a:prstGeom>
          <a:solidFill>
            <a:srgbClr val="E59C00"/>
          </a:solidFill>
        </p:spPr>
        <p:txBody>
          <a:bodyPr anchor="b"/>
          <a:lstStyle>
            <a:lvl1pPr algn="l">
              <a:defRPr sz="2000" b="1" i="0">
                <a:latin typeface="Trebuchet MS"/>
                <a:cs typeface="Trebuchet MS"/>
              </a:defRPr>
            </a:lvl1pPr>
          </a:lstStyle>
          <a:p>
            <a:r>
              <a:rPr lang="en-US"/>
              <a:t>Click to edit Master title style</a:t>
            </a:r>
            <a:endParaRPr lang="en-US" dirty="0"/>
          </a:p>
        </p:txBody>
      </p:sp>
      <p:sp>
        <p:nvSpPr>
          <p:cNvPr id="3" name="Content Placeholder 2"/>
          <p:cNvSpPr>
            <a:spLocks noGrp="1"/>
          </p:cNvSpPr>
          <p:nvPr>
            <p:ph idx="1"/>
          </p:nvPr>
        </p:nvSpPr>
        <p:spPr>
          <a:xfrm>
            <a:off x="3575050" y="1066801"/>
            <a:ext cx="5111750" cy="4953000"/>
          </a:xfrm>
          <a:prstGeom prst="rect">
            <a:avLst/>
          </a:prstGeom>
        </p:spPr>
        <p:txBody>
          <a:bodyPr/>
          <a:lstStyle>
            <a:lvl1pPr>
              <a:defRPr sz="3200">
                <a:latin typeface="Georgia"/>
                <a:cs typeface="Georgia"/>
              </a:defRPr>
            </a:lvl1pPr>
            <a:lvl2pPr>
              <a:buClrTx/>
              <a:buFont typeface="Arial"/>
              <a:buChar char="•"/>
              <a:defRPr sz="2800" b="0" i="0">
                <a:latin typeface="Trebuchet MS"/>
                <a:cs typeface="Trebuchet MS"/>
              </a:defRPr>
            </a:lvl2pPr>
            <a:lvl3pPr>
              <a:buClrTx/>
              <a:buFont typeface="Arial"/>
              <a:buChar char="•"/>
              <a:defRPr sz="2400" b="0" i="0">
                <a:latin typeface="Trebuchet MS"/>
                <a:cs typeface="Trebuchet MS"/>
              </a:defRPr>
            </a:lvl3pPr>
            <a:lvl4pPr>
              <a:buClrTx/>
              <a:buFont typeface="Arial"/>
              <a:buChar char="•"/>
              <a:defRPr sz="2000" b="0" i="0">
                <a:latin typeface="Trebuchet MS"/>
                <a:cs typeface="Trebuchet MS"/>
              </a:defRPr>
            </a:lvl4pPr>
            <a:lvl5pPr>
              <a:buClr>
                <a:srgbClr val="ECD63F"/>
              </a:buClr>
              <a:buFontTx/>
              <a:buNone/>
              <a:defRPr sz="2000" b="0" i="1">
                <a:latin typeface="Trebuchet MS"/>
                <a:cs typeface="Trebuchet MS"/>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514600"/>
            <a:ext cx="3008313" cy="3505200"/>
          </a:xfrm>
          <a:prstGeom prst="rect">
            <a:avLst/>
          </a:prstGeom>
        </p:spPr>
        <p:txBody>
          <a:bodyPr/>
          <a:lstStyle>
            <a:lvl1pPr marL="0" indent="0">
              <a:buNone/>
              <a:defRPr sz="1400" b="0" i="0">
                <a:latin typeface="Trebuchet MS"/>
                <a:cs typeface="Trebuchet M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9378530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4572000"/>
            <a:ext cx="5334000" cy="566738"/>
          </a:xfrm>
          <a:prstGeom prst="rect">
            <a:avLst/>
          </a:prstGeom>
        </p:spPr>
        <p:txBody>
          <a:bodyPr anchor="b"/>
          <a:lstStyle>
            <a:lvl1pPr algn="ctr">
              <a:defRPr sz="2000" b="0" i="0">
                <a:latin typeface="Georgia"/>
                <a:cs typeface="Georgia"/>
              </a:defRPr>
            </a:lvl1pPr>
          </a:lstStyle>
          <a:p>
            <a:r>
              <a:rPr lang="en-US"/>
              <a:t>Click to edit Master title style</a:t>
            </a:r>
            <a:endParaRPr lang="en-US" dirty="0"/>
          </a:p>
        </p:txBody>
      </p:sp>
      <p:sp>
        <p:nvSpPr>
          <p:cNvPr id="3" name="Picture Placeholder 2"/>
          <p:cNvSpPr>
            <a:spLocks noGrp="1"/>
          </p:cNvSpPr>
          <p:nvPr>
            <p:ph type="pic" idx="1"/>
          </p:nvPr>
        </p:nvSpPr>
        <p:spPr>
          <a:xfrm>
            <a:off x="1828800" y="1143000"/>
            <a:ext cx="5334000" cy="3429000"/>
          </a:xfrm>
          <a:prstGeom prst="rect">
            <a:avLst/>
          </a:prstGeom>
          <a:solidFill>
            <a:schemeClr val="bg2"/>
          </a:solidFill>
          <a:ln w="50800" cap="flat" cmpd="sng" algn="ctr">
            <a:solidFill>
              <a:schemeClr val="bg1"/>
            </a:solidFill>
            <a:prstDash val="solid"/>
            <a:miter lim="800000"/>
            <a:headEnd type="none" w="med" len="med"/>
            <a:tailEnd type="none" w="med" len="med"/>
          </a:ln>
          <a:effectLst>
            <a:outerShdw blurRad="152400" dist="101600" dir="2700000">
              <a:schemeClr val="tx1">
                <a:alpha val="31000"/>
              </a:schemeClr>
            </a:outerShdw>
          </a:effectLst>
        </p:spPr>
        <p:txBody>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828800" y="5138738"/>
            <a:ext cx="5334000" cy="804862"/>
          </a:xfrm>
          <a:prstGeom prst="rect">
            <a:avLst/>
          </a:prstGeom>
        </p:spPr>
        <p:txBody>
          <a:bodyPr/>
          <a:lstStyle>
            <a:lvl1pPr marL="0" indent="0" algn="ctr">
              <a:buNone/>
              <a:defRPr sz="1400" b="0" i="0">
                <a:latin typeface="Trebuchet MS"/>
                <a:cs typeface="Trebuchet M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4247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4" name="Rectangle 18"/>
          <p:cNvSpPr>
            <a:spLocks noChangeArrowheads="1"/>
          </p:cNvSpPr>
          <p:nvPr/>
        </p:nvSpPr>
        <p:spPr bwMode="auto">
          <a:xfrm>
            <a:off x="0" y="1066800"/>
            <a:ext cx="9144000" cy="5791200"/>
          </a:xfrm>
          <a:prstGeom prst="rect">
            <a:avLst/>
          </a:prstGeom>
          <a:gradFill rotWithShape="0">
            <a:gsLst>
              <a:gs pos="0">
                <a:srgbClr val="000042"/>
              </a:gs>
              <a:gs pos="100000">
                <a:srgbClr val="151555"/>
              </a:gs>
            </a:gsLst>
            <a:lin ang="2700000" scaled="1"/>
          </a:gradFill>
          <a:ln w="9525">
            <a:noFill/>
            <a:miter lim="800000"/>
            <a:headEnd/>
            <a:tailEnd/>
          </a:ln>
          <a:effectLst/>
        </p:spPr>
        <p:txBody>
          <a:bodyPr wrap="none" anchor="ctr"/>
          <a:lstStyle/>
          <a:p>
            <a:pPr>
              <a:defRPr/>
            </a:pPr>
            <a:endParaRPr lang="en-US"/>
          </a:p>
        </p:txBody>
      </p:sp>
      <p:sp>
        <p:nvSpPr>
          <p:cNvPr id="5" name="Rectangle 19"/>
          <p:cNvSpPr>
            <a:spLocks noChangeArrowheads="1"/>
          </p:cNvSpPr>
          <p:nvPr/>
        </p:nvSpPr>
        <p:spPr bwMode="auto">
          <a:xfrm>
            <a:off x="0" y="1066800"/>
            <a:ext cx="9144000" cy="5791200"/>
          </a:xfrm>
          <a:prstGeom prst="rect">
            <a:avLst/>
          </a:prstGeom>
          <a:solidFill>
            <a:srgbClr val="000042"/>
          </a:solidFill>
          <a:ln w="9525">
            <a:noFill/>
            <a:miter lim="800000"/>
            <a:headEnd/>
            <a:tailEnd/>
          </a:ln>
          <a:effectLst/>
        </p:spPr>
        <p:txBody>
          <a:bodyPr wrap="none" anchor="ctr"/>
          <a:lstStyle/>
          <a:p>
            <a:pPr>
              <a:defRPr/>
            </a:pPr>
            <a:endParaRPr lang="en-US"/>
          </a:p>
        </p:txBody>
      </p:sp>
      <p:sp>
        <p:nvSpPr>
          <p:cNvPr id="6" name="Rectangle 2"/>
          <p:cNvSpPr>
            <a:spLocks noChangeArrowheads="1"/>
          </p:cNvSpPr>
          <p:nvPr/>
        </p:nvSpPr>
        <p:spPr bwMode="auto">
          <a:xfrm>
            <a:off x="0" y="1066800"/>
            <a:ext cx="9144000" cy="5791200"/>
          </a:xfrm>
          <a:prstGeom prst="rect">
            <a:avLst/>
          </a:prstGeom>
          <a:gradFill rotWithShape="0">
            <a:gsLst>
              <a:gs pos="0">
                <a:srgbClr val="000042"/>
              </a:gs>
              <a:gs pos="100000">
                <a:srgbClr val="151555"/>
              </a:gs>
            </a:gsLst>
            <a:lin ang="2700000" scaled="1"/>
          </a:gradFill>
          <a:ln w="9525">
            <a:noFill/>
            <a:miter lim="800000"/>
            <a:headEnd/>
            <a:tailEnd/>
          </a:ln>
          <a:effectLst/>
        </p:spPr>
        <p:txBody>
          <a:bodyPr wrap="none" anchor="ctr"/>
          <a:lstStyle/>
          <a:p>
            <a:pPr>
              <a:defRPr/>
            </a:pPr>
            <a:endParaRPr lang="en-US"/>
          </a:p>
        </p:txBody>
      </p:sp>
      <p:sp>
        <p:nvSpPr>
          <p:cNvPr id="7" name="Rectangle 3"/>
          <p:cNvSpPr>
            <a:spLocks noChangeArrowheads="1"/>
          </p:cNvSpPr>
          <p:nvPr/>
        </p:nvSpPr>
        <p:spPr bwMode="auto">
          <a:xfrm>
            <a:off x="0" y="1066800"/>
            <a:ext cx="9144000" cy="5791200"/>
          </a:xfrm>
          <a:prstGeom prst="rect">
            <a:avLst/>
          </a:prstGeom>
          <a:noFill/>
          <a:ln w="9525">
            <a:noFill/>
            <a:miter lim="800000"/>
            <a:headEnd/>
            <a:tailEnd/>
          </a:ln>
          <a:effectLst/>
        </p:spPr>
        <p:txBody>
          <a:bodyPr wrap="none" anchor="ctr"/>
          <a:lstStyle/>
          <a:p>
            <a:pPr>
              <a:defRPr/>
            </a:pPr>
            <a:endParaRPr lang="en-US"/>
          </a:p>
        </p:txBody>
      </p:sp>
      <p:graphicFrame>
        <p:nvGraphicFramePr>
          <p:cNvPr id="8" name="Object 6"/>
          <p:cNvGraphicFramePr>
            <a:graphicFrameLocks noChangeAspect="1"/>
          </p:cNvGraphicFramePr>
          <p:nvPr/>
        </p:nvGraphicFramePr>
        <p:xfrm>
          <a:off x="0" y="0"/>
          <a:ext cx="9144000" cy="1130300"/>
        </p:xfrm>
        <a:graphic>
          <a:graphicData uri="http://schemas.openxmlformats.org/presentationml/2006/ole">
            <mc:AlternateContent xmlns:mc="http://schemas.openxmlformats.org/markup-compatibility/2006">
              <mc:Choice xmlns:v="urn:schemas-microsoft-com:vml" Requires="v">
                <p:oleObj spid="_x0000_s358072" name="Photo Editor-foto" r:id="rId3" imgW="7621064" imgH="1009791" progId="MSPhotoEd.3">
                  <p:embed/>
                </p:oleObj>
              </mc:Choice>
              <mc:Fallback>
                <p:oleObj name="Photo Editor-foto" r:id="rId3" imgW="7621064" imgH="1009791"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Text Box 7"/>
          <p:cNvSpPr txBox="1">
            <a:spLocks noChangeArrowheads="1"/>
          </p:cNvSpPr>
          <p:nvPr/>
        </p:nvSpPr>
        <p:spPr bwMode="auto">
          <a:xfrm>
            <a:off x="1828800" y="71438"/>
            <a:ext cx="4191000" cy="1128712"/>
          </a:xfrm>
          <a:prstGeom prst="rect">
            <a:avLst/>
          </a:prstGeom>
          <a:noFill/>
          <a:ln w="9525">
            <a:noFill/>
            <a:miter lim="800000"/>
            <a:headEnd/>
            <a:tailEnd/>
          </a:ln>
          <a:effectLst/>
        </p:spPr>
        <p:txBody>
          <a:bodyPr>
            <a:spAutoFit/>
          </a:bodyPr>
          <a:lstStyle/>
          <a:p>
            <a:pPr algn="l">
              <a:defRPr/>
            </a:pPr>
            <a:r>
              <a:rPr lang="nl-BE" sz="2000">
                <a:solidFill>
                  <a:schemeClr val="bg1"/>
                </a:solidFill>
                <a:latin typeface="Batang" pitchFamily="18" charset="-127"/>
              </a:rPr>
              <a:t>New York State </a:t>
            </a:r>
          </a:p>
          <a:p>
            <a:pPr algn="l">
              <a:defRPr/>
            </a:pPr>
            <a:r>
              <a:rPr lang="nl-BE" sz="2000">
                <a:solidFill>
                  <a:schemeClr val="bg1"/>
                </a:solidFill>
                <a:latin typeface="Batang" pitchFamily="18" charset="-127"/>
              </a:rPr>
              <a:t>Center of Excellence in Bioinformatics &amp; Life Sciences</a:t>
            </a:r>
          </a:p>
          <a:p>
            <a:pPr algn="l">
              <a:defRPr/>
            </a:pPr>
            <a:endParaRPr lang="nl-BE" sz="800">
              <a:solidFill>
                <a:schemeClr val="bg1"/>
              </a:solidFill>
              <a:latin typeface="Batang" pitchFamily="18" charset="-127"/>
            </a:endParaRPr>
          </a:p>
        </p:txBody>
      </p:sp>
      <p:grpSp>
        <p:nvGrpSpPr>
          <p:cNvPr id="10" name="Group 8"/>
          <p:cNvGrpSpPr>
            <a:grpSpLocks/>
          </p:cNvGrpSpPr>
          <p:nvPr/>
        </p:nvGrpSpPr>
        <p:grpSpPr bwMode="auto">
          <a:xfrm>
            <a:off x="152400" y="152400"/>
            <a:ext cx="1752600" cy="838200"/>
            <a:chOff x="720" y="1440"/>
            <a:chExt cx="1104" cy="576"/>
          </a:xfrm>
        </p:grpSpPr>
        <p:sp>
          <p:nvSpPr>
            <p:cNvPr id="11" name="AutoShape 9"/>
            <p:cNvSpPr>
              <a:spLocks noChangeArrowheads="1"/>
            </p:cNvSpPr>
            <p:nvPr/>
          </p:nvSpPr>
          <p:spPr bwMode="auto">
            <a:xfrm>
              <a:off x="820"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2" name="AutoShape 10"/>
            <p:cNvSpPr>
              <a:spLocks noChangeArrowheads="1"/>
            </p:cNvSpPr>
            <p:nvPr/>
          </p:nvSpPr>
          <p:spPr bwMode="auto">
            <a:xfrm>
              <a:off x="1123" y="1449"/>
              <a:ext cx="352" cy="269"/>
            </a:xfrm>
            <a:prstGeom prst="parallelogram">
              <a:avLst>
                <a:gd name="adj" fmla="val 32714"/>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13" name="AutoShape 11"/>
            <p:cNvSpPr>
              <a:spLocks noChangeArrowheads="1"/>
            </p:cNvSpPr>
            <p:nvPr/>
          </p:nvSpPr>
          <p:spPr bwMode="auto">
            <a:xfrm>
              <a:off x="1424"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4" name="AutoShape 12"/>
            <p:cNvSpPr>
              <a:spLocks noChangeArrowheads="1"/>
            </p:cNvSpPr>
            <p:nvPr/>
          </p:nvSpPr>
          <p:spPr bwMode="auto">
            <a:xfrm>
              <a:off x="720" y="1761"/>
              <a:ext cx="352" cy="255"/>
            </a:xfrm>
            <a:prstGeom prst="parallelogram">
              <a:avLst>
                <a:gd name="adj" fmla="val 34510"/>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15" name="AutoShape 13"/>
            <p:cNvSpPr>
              <a:spLocks noChangeArrowheads="1"/>
            </p:cNvSpPr>
            <p:nvPr/>
          </p:nvSpPr>
          <p:spPr bwMode="auto">
            <a:xfrm>
              <a:off x="1021" y="1761"/>
              <a:ext cx="352" cy="255"/>
            </a:xfrm>
            <a:prstGeom prst="parallelogram">
              <a:avLst>
                <a:gd name="adj" fmla="val 34510"/>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6" name="AutoShape 14"/>
            <p:cNvSpPr>
              <a:spLocks noChangeArrowheads="1"/>
            </p:cNvSpPr>
            <p:nvPr/>
          </p:nvSpPr>
          <p:spPr bwMode="auto">
            <a:xfrm>
              <a:off x="1324" y="1761"/>
              <a:ext cx="352" cy="255"/>
            </a:xfrm>
            <a:prstGeom prst="parallelogram">
              <a:avLst>
                <a:gd name="adj" fmla="val 34510"/>
              </a:avLst>
            </a:prstGeom>
            <a:solidFill>
              <a:schemeClr val="bg2"/>
            </a:solidFill>
            <a:ln w="28575">
              <a:solidFill>
                <a:srgbClr val="1E2082"/>
              </a:solidFill>
              <a:miter lim="800000"/>
              <a:headEnd/>
              <a:tailEnd/>
            </a:ln>
            <a:effectLst/>
          </p:spPr>
          <p:txBody>
            <a:bodyPr wrap="none" anchor="ctr"/>
            <a:lstStyle/>
            <a:p>
              <a:pPr>
                <a:defRPr/>
              </a:pPr>
              <a:endParaRPr lang="en-US"/>
            </a:p>
          </p:txBody>
        </p:sp>
        <p:sp>
          <p:nvSpPr>
            <p:cNvPr id="17" name="Rectangle 15"/>
            <p:cNvSpPr>
              <a:spLocks noChangeArrowheads="1"/>
            </p:cNvSpPr>
            <p:nvPr/>
          </p:nvSpPr>
          <p:spPr bwMode="auto">
            <a:xfrm>
              <a:off x="864" y="1440"/>
              <a:ext cx="960" cy="314"/>
            </a:xfrm>
            <a:prstGeom prst="rect">
              <a:avLst/>
            </a:prstGeom>
            <a:noFill/>
            <a:ln w="9525">
              <a:noFill/>
              <a:miter lim="800000"/>
              <a:headEnd/>
              <a:tailEnd/>
            </a:ln>
            <a:effectLst/>
          </p:spPr>
          <p:txBody>
            <a:bodyPr>
              <a:spAutoFit/>
            </a:bodyPr>
            <a:lstStyle/>
            <a:p>
              <a:pPr algn="l">
                <a:defRPr/>
              </a:pPr>
              <a:r>
                <a:rPr lang="nl-BE">
                  <a:solidFill>
                    <a:srgbClr val="153C8B"/>
                  </a:solidFill>
                  <a:latin typeface="Verdana" pitchFamily="34" charset="0"/>
                </a:rPr>
                <a:t>R  </a:t>
              </a:r>
              <a:r>
                <a:rPr lang="nl-BE" sz="1600">
                  <a:solidFill>
                    <a:srgbClr val="153C8B"/>
                  </a:solidFill>
                  <a:latin typeface="Verdana" pitchFamily="34" charset="0"/>
                </a:rPr>
                <a:t> </a:t>
              </a:r>
              <a:r>
                <a:rPr lang="nl-BE">
                  <a:solidFill>
                    <a:srgbClr val="153C8B"/>
                  </a:solidFill>
                  <a:latin typeface="Verdana" pitchFamily="34" charset="0"/>
                </a:rPr>
                <a:t>T  U</a:t>
              </a:r>
              <a:endParaRPr lang="en-US">
                <a:solidFill>
                  <a:srgbClr val="153C8B"/>
                </a:solidFill>
                <a:latin typeface="Verdana" pitchFamily="34" charset="0"/>
              </a:endParaRPr>
            </a:p>
          </p:txBody>
        </p:sp>
      </p:grpSp>
      <p:sp>
        <p:nvSpPr>
          <p:cNvPr id="18" name="Line 16"/>
          <p:cNvSpPr>
            <a:spLocks noChangeShapeType="1"/>
          </p:cNvSpPr>
          <p:nvPr/>
        </p:nvSpPr>
        <p:spPr bwMode="auto">
          <a:xfrm>
            <a:off x="0" y="1143000"/>
            <a:ext cx="9144000" cy="0"/>
          </a:xfrm>
          <a:prstGeom prst="line">
            <a:avLst/>
          </a:prstGeom>
          <a:noFill/>
          <a:ln w="9525">
            <a:solidFill>
              <a:schemeClr val="bg1"/>
            </a:solidFill>
            <a:round/>
            <a:headEnd/>
            <a:tailEnd/>
          </a:ln>
          <a:effectLst/>
        </p:spPr>
        <p:txBody>
          <a:bodyPr anchor="ctr"/>
          <a:lstStyle/>
          <a:p>
            <a:pPr>
              <a:defRPr/>
            </a:pPr>
            <a:endParaRPr lang="en-US"/>
          </a:p>
        </p:txBody>
      </p:sp>
      <p:graphicFrame>
        <p:nvGraphicFramePr>
          <p:cNvPr id="19" name="Object 20"/>
          <p:cNvGraphicFramePr>
            <a:graphicFrameLocks noChangeAspect="1"/>
          </p:cNvGraphicFramePr>
          <p:nvPr/>
        </p:nvGraphicFramePr>
        <p:xfrm>
          <a:off x="0" y="0"/>
          <a:ext cx="9144000" cy="1130300"/>
        </p:xfrm>
        <a:graphic>
          <a:graphicData uri="http://schemas.openxmlformats.org/presentationml/2006/ole">
            <mc:AlternateContent xmlns:mc="http://schemas.openxmlformats.org/markup-compatibility/2006">
              <mc:Choice xmlns:v="urn:schemas-microsoft-com:vml" Requires="v">
                <p:oleObj spid="_x0000_s358073" name="Photo Editor-foto" r:id="rId5" imgW="7621064" imgH="1009791" progId="MSPhotoEd.3">
                  <p:embed/>
                </p:oleObj>
              </mc:Choice>
              <mc:Fallback>
                <p:oleObj name="Photo Editor-foto" r:id="rId5" imgW="7621064" imgH="1009791"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 name="Text Box 21"/>
          <p:cNvSpPr txBox="1">
            <a:spLocks noChangeArrowheads="1"/>
          </p:cNvSpPr>
          <p:nvPr/>
        </p:nvSpPr>
        <p:spPr bwMode="auto">
          <a:xfrm>
            <a:off x="1828800" y="71438"/>
            <a:ext cx="4191000" cy="1128712"/>
          </a:xfrm>
          <a:prstGeom prst="rect">
            <a:avLst/>
          </a:prstGeom>
          <a:noFill/>
          <a:ln w="9525">
            <a:noFill/>
            <a:miter lim="800000"/>
            <a:headEnd/>
            <a:tailEnd/>
          </a:ln>
          <a:effectLst/>
        </p:spPr>
        <p:txBody>
          <a:bodyPr>
            <a:spAutoFit/>
          </a:bodyPr>
          <a:lstStyle/>
          <a:p>
            <a:pPr algn="l">
              <a:defRPr/>
            </a:pPr>
            <a:r>
              <a:rPr lang="nl-BE" sz="2000">
                <a:solidFill>
                  <a:schemeClr val="bg1"/>
                </a:solidFill>
                <a:latin typeface="Batang" pitchFamily="18" charset="-127"/>
              </a:rPr>
              <a:t>New York State </a:t>
            </a:r>
          </a:p>
          <a:p>
            <a:pPr algn="l">
              <a:defRPr/>
            </a:pPr>
            <a:r>
              <a:rPr lang="nl-BE" sz="2000">
                <a:solidFill>
                  <a:schemeClr val="bg1"/>
                </a:solidFill>
                <a:latin typeface="Batang" pitchFamily="18" charset="-127"/>
              </a:rPr>
              <a:t>Center of Excellence in Bioinformatics &amp; Life Sciences</a:t>
            </a:r>
          </a:p>
          <a:p>
            <a:pPr algn="l">
              <a:defRPr/>
            </a:pPr>
            <a:endParaRPr lang="nl-BE" sz="800">
              <a:solidFill>
                <a:schemeClr val="bg1"/>
              </a:solidFill>
              <a:latin typeface="Batang" pitchFamily="18" charset="-127"/>
            </a:endParaRPr>
          </a:p>
        </p:txBody>
      </p:sp>
      <p:grpSp>
        <p:nvGrpSpPr>
          <p:cNvPr id="21" name="Group 22"/>
          <p:cNvGrpSpPr>
            <a:grpSpLocks/>
          </p:cNvGrpSpPr>
          <p:nvPr/>
        </p:nvGrpSpPr>
        <p:grpSpPr bwMode="auto">
          <a:xfrm>
            <a:off x="152400" y="152400"/>
            <a:ext cx="1752600" cy="838200"/>
            <a:chOff x="720" y="1440"/>
            <a:chExt cx="1104" cy="576"/>
          </a:xfrm>
        </p:grpSpPr>
        <p:sp>
          <p:nvSpPr>
            <p:cNvPr id="22" name="AutoShape 23"/>
            <p:cNvSpPr>
              <a:spLocks noChangeArrowheads="1"/>
            </p:cNvSpPr>
            <p:nvPr/>
          </p:nvSpPr>
          <p:spPr bwMode="auto">
            <a:xfrm>
              <a:off x="820"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3" name="AutoShape 24"/>
            <p:cNvSpPr>
              <a:spLocks noChangeArrowheads="1"/>
            </p:cNvSpPr>
            <p:nvPr/>
          </p:nvSpPr>
          <p:spPr bwMode="auto">
            <a:xfrm>
              <a:off x="1123" y="1449"/>
              <a:ext cx="352" cy="269"/>
            </a:xfrm>
            <a:prstGeom prst="parallelogram">
              <a:avLst>
                <a:gd name="adj" fmla="val 32714"/>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24" name="AutoShape 25"/>
            <p:cNvSpPr>
              <a:spLocks noChangeArrowheads="1"/>
            </p:cNvSpPr>
            <p:nvPr/>
          </p:nvSpPr>
          <p:spPr bwMode="auto">
            <a:xfrm>
              <a:off x="1424"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5" name="AutoShape 26"/>
            <p:cNvSpPr>
              <a:spLocks noChangeArrowheads="1"/>
            </p:cNvSpPr>
            <p:nvPr/>
          </p:nvSpPr>
          <p:spPr bwMode="auto">
            <a:xfrm>
              <a:off x="720" y="1761"/>
              <a:ext cx="352" cy="255"/>
            </a:xfrm>
            <a:prstGeom prst="parallelogram">
              <a:avLst>
                <a:gd name="adj" fmla="val 34510"/>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26" name="AutoShape 27"/>
            <p:cNvSpPr>
              <a:spLocks noChangeArrowheads="1"/>
            </p:cNvSpPr>
            <p:nvPr/>
          </p:nvSpPr>
          <p:spPr bwMode="auto">
            <a:xfrm>
              <a:off x="1021" y="1761"/>
              <a:ext cx="352" cy="255"/>
            </a:xfrm>
            <a:prstGeom prst="parallelogram">
              <a:avLst>
                <a:gd name="adj" fmla="val 34510"/>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7" name="AutoShape 28"/>
            <p:cNvSpPr>
              <a:spLocks noChangeArrowheads="1"/>
            </p:cNvSpPr>
            <p:nvPr/>
          </p:nvSpPr>
          <p:spPr bwMode="auto">
            <a:xfrm>
              <a:off x="1324" y="1761"/>
              <a:ext cx="352" cy="255"/>
            </a:xfrm>
            <a:prstGeom prst="parallelogram">
              <a:avLst>
                <a:gd name="adj" fmla="val 34510"/>
              </a:avLst>
            </a:prstGeom>
            <a:solidFill>
              <a:schemeClr val="bg2"/>
            </a:solidFill>
            <a:ln w="28575">
              <a:solidFill>
                <a:srgbClr val="1E2082"/>
              </a:solidFill>
              <a:miter lim="800000"/>
              <a:headEnd/>
              <a:tailEnd/>
            </a:ln>
            <a:effectLst/>
          </p:spPr>
          <p:txBody>
            <a:bodyPr wrap="none" anchor="ctr"/>
            <a:lstStyle/>
            <a:p>
              <a:pPr>
                <a:defRPr/>
              </a:pPr>
              <a:endParaRPr lang="en-US"/>
            </a:p>
          </p:txBody>
        </p:sp>
        <p:sp>
          <p:nvSpPr>
            <p:cNvPr id="28" name="Rectangle 29"/>
            <p:cNvSpPr>
              <a:spLocks noChangeArrowheads="1"/>
            </p:cNvSpPr>
            <p:nvPr/>
          </p:nvSpPr>
          <p:spPr bwMode="auto">
            <a:xfrm>
              <a:off x="864" y="1440"/>
              <a:ext cx="960" cy="314"/>
            </a:xfrm>
            <a:prstGeom prst="rect">
              <a:avLst/>
            </a:prstGeom>
            <a:noFill/>
            <a:ln w="9525">
              <a:noFill/>
              <a:miter lim="800000"/>
              <a:headEnd/>
              <a:tailEnd/>
            </a:ln>
            <a:effectLst/>
          </p:spPr>
          <p:txBody>
            <a:bodyPr>
              <a:spAutoFit/>
            </a:bodyPr>
            <a:lstStyle/>
            <a:p>
              <a:pPr algn="l">
                <a:defRPr/>
              </a:pPr>
              <a:r>
                <a:rPr lang="nl-BE">
                  <a:solidFill>
                    <a:srgbClr val="153C8B"/>
                  </a:solidFill>
                  <a:latin typeface="Verdana" pitchFamily="34" charset="0"/>
                </a:rPr>
                <a:t>R  </a:t>
              </a:r>
              <a:r>
                <a:rPr lang="nl-BE" sz="1600">
                  <a:solidFill>
                    <a:srgbClr val="153C8B"/>
                  </a:solidFill>
                  <a:latin typeface="Verdana" pitchFamily="34" charset="0"/>
                </a:rPr>
                <a:t> </a:t>
              </a:r>
              <a:r>
                <a:rPr lang="nl-BE">
                  <a:solidFill>
                    <a:srgbClr val="153C8B"/>
                  </a:solidFill>
                  <a:latin typeface="Verdana" pitchFamily="34" charset="0"/>
                </a:rPr>
                <a:t>T  U</a:t>
              </a:r>
              <a:endParaRPr lang="en-US">
                <a:solidFill>
                  <a:srgbClr val="153C8B"/>
                </a:solidFill>
                <a:latin typeface="Verdana" pitchFamily="34" charset="0"/>
              </a:endParaRPr>
            </a:p>
          </p:txBody>
        </p:sp>
      </p:grpSp>
      <p:sp>
        <p:nvSpPr>
          <p:cNvPr id="29" name="Line 30"/>
          <p:cNvSpPr>
            <a:spLocks noChangeShapeType="1"/>
          </p:cNvSpPr>
          <p:nvPr/>
        </p:nvSpPr>
        <p:spPr bwMode="auto">
          <a:xfrm>
            <a:off x="0" y="1143000"/>
            <a:ext cx="9144000" cy="0"/>
          </a:xfrm>
          <a:prstGeom prst="line">
            <a:avLst/>
          </a:prstGeom>
          <a:noFill/>
          <a:ln w="9525">
            <a:solidFill>
              <a:schemeClr val="bg1"/>
            </a:solidFill>
            <a:round/>
            <a:headEnd/>
            <a:tailEnd/>
          </a:ln>
          <a:effectLst/>
        </p:spPr>
        <p:txBody>
          <a:bodyPr anchor="ctr"/>
          <a:lstStyle/>
          <a:p>
            <a:pPr>
              <a:defRPr/>
            </a:pPr>
            <a:endParaRPr lang="en-US"/>
          </a:p>
        </p:txBody>
      </p:sp>
      <p:sp>
        <p:nvSpPr>
          <p:cNvPr id="2" name="Title 1"/>
          <p:cNvSpPr>
            <a:spLocks noGrp="1"/>
          </p:cNvSpPr>
          <p:nvPr>
            <p:ph type="title"/>
          </p:nvPr>
        </p:nvSpPr>
        <p:spPr>
          <a:xfrm>
            <a:off x="228600" y="1012825"/>
            <a:ext cx="8686800" cy="1174750"/>
          </a:xfrm>
          <a:prstGeom prst="roundRect">
            <a:avLst>
              <a:gd name="adj" fmla="val 16667"/>
            </a:avLst>
          </a:prstGeom>
        </p:spPr>
        <p:txBody>
          <a:bodyPr/>
          <a:lstStyle/>
          <a:p>
            <a:r>
              <a:rPr lang="en-US"/>
              <a:t>Click to edit Master title style</a:t>
            </a:r>
          </a:p>
        </p:txBody>
      </p:sp>
      <p:sp>
        <p:nvSpPr>
          <p:cNvPr id="3" name="Table Placeholder 2"/>
          <p:cNvSpPr>
            <a:spLocks noGrp="1"/>
          </p:cNvSpPr>
          <p:nvPr>
            <p:ph type="tbl" idx="1"/>
          </p:nvPr>
        </p:nvSpPr>
        <p:spPr>
          <a:xfrm>
            <a:off x="152400" y="1981200"/>
            <a:ext cx="8839200" cy="4724400"/>
          </a:xfrm>
          <a:prstGeom prst="rect">
            <a:avLst/>
          </a:prstGeom>
        </p:spPr>
        <p:txBody>
          <a:bodyPr/>
          <a:lstStyle/>
          <a:p>
            <a:pPr lvl="0"/>
            <a:r>
              <a:rPr lang="en-US" noProof="0"/>
              <a:t>Click icon to add table</a:t>
            </a:r>
          </a:p>
        </p:txBody>
      </p:sp>
      <p:sp>
        <p:nvSpPr>
          <p:cNvPr id="30" name="Slide Number Placeholder 3"/>
          <p:cNvSpPr>
            <a:spLocks noGrp="1"/>
          </p:cNvSpPr>
          <p:nvPr>
            <p:ph type="sldNum" sz="quarter" idx="10"/>
          </p:nvPr>
        </p:nvSpPr>
        <p:spPr>
          <a:xfrm>
            <a:off x="7239000" y="6553200"/>
            <a:ext cx="1905000" cy="304800"/>
          </a:xfrm>
          <a:prstGeom prst="rect">
            <a:avLst/>
          </a:prstGeom>
        </p:spPr>
        <p:txBody>
          <a:bodyPr/>
          <a:lstStyle>
            <a:lvl1pPr>
              <a:defRPr/>
            </a:lvl1pPr>
          </a:lstStyle>
          <a:p>
            <a:pPr>
              <a:defRPr/>
            </a:pPr>
            <a:fld id="{2BFB4125-E3D1-4ED8-8187-4993DEAD497C}" type="slidenum">
              <a:rPr lang="en-US" smtClean="0"/>
              <a:pPr>
                <a:defRPr/>
              </a:pPr>
              <a:t>‹#›</a:t>
            </a:fld>
            <a:endParaRPr lang="en-US"/>
          </a:p>
        </p:txBody>
      </p:sp>
    </p:spTree>
    <p:extLst>
      <p:ext uri="{BB962C8B-B14F-4D97-AF65-F5344CB8AC3E}">
        <p14:creationId xmlns:p14="http://schemas.microsoft.com/office/powerpoint/2010/main" val="19915834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downtown.jpg"/>
          <p:cNvPicPr>
            <a:picLocks noChangeAspect="1"/>
          </p:cNvPicPr>
          <p:nvPr/>
        </p:nvPicPr>
        <p:blipFill>
          <a:blip r:embed="rId11"/>
          <a:srcRect/>
          <a:stretch>
            <a:fillRect/>
          </a:stretch>
        </p:blipFill>
        <p:spPr bwMode="auto">
          <a:xfrm>
            <a:off x="0" y="0"/>
            <a:ext cx="9144000" cy="6858000"/>
          </a:xfrm>
          <a:prstGeom prst="rect">
            <a:avLst/>
          </a:prstGeom>
          <a:noFill/>
          <a:ln w="9525">
            <a:noFill/>
            <a:miter lim="800000"/>
            <a:headEnd/>
            <a:tailEnd/>
          </a:ln>
        </p:spPr>
      </p:pic>
      <p:sp>
        <p:nvSpPr>
          <p:cNvPr id="2" name="Rectangle 1"/>
          <p:cNvSpPr/>
          <p:nvPr/>
        </p:nvSpPr>
        <p:spPr bwMode="auto">
          <a:xfrm>
            <a:off x="0" y="609600"/>
            <a:ext cx="9144000" cy="6248400"/>
          </a:xfrm>
          <a:prstGeom prst="rect">
            <a:avLst/>
          </a:prstGeom>
          <a:solidFill>
            <a:srgbClr val="002060">
              <a:alpha val="6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3" name="Slide Number Placeholder 2">
            <a:extLst>
              <a:ext uri="{FF2B5EF4-FFF2-40B4-BE49-F238E27FC236}">
                <a16:creationId xmlns:a16="http://schemas.microsoft.com/office/drawing/2014/main" id="{5249F077-2CBF-488D-94E7-8687725D3C4E}"/>
              </a:ext>
            </a:extLst>
          </p:cNvPr>
          <p:cNvSpPr>
            <a:spLocks noGrp="1"/>
          </p:cNvSpPr>
          <p:nvPr>
            <p:ph type="sldNum" sz="quarter" idx="4"/>
          </p:nvPr>
        </p:nvSpPr>
        <p:spPr>
          <a:xfrm>
            <a:off x="0" y="6492875"/>
            <a:ext cx="533400" cy="365125"/>
          </a:xfrm>
          <a:prstGeom prst="rect">
            <a:avLst/>
          </a:prstGeom>
        </p:spPr>
        <p:txBody>
          <a:bodyPr vert="horz" lIns="91440" tIns="45720" rIns="91440" bIns="45720" rtlCol="0" anchor="ctr"/>
          <a:lstStyle>
            <a:lvl1pPr algn="ctr">
              <a:defRPr sz="1200">
                <a:solidFill>
                  <a:schemeClr val="bg1"/>
                </a:solidFill>
              </a:defRPr>
            </a:lvl1pPr>
          </a:lstStyle>
          <a:p>
            <a:fld id="{1A70FCCE-FE39-4BEF-B0C5-90CFEFA62BCC}" type="slidenum">
              <a:rPr lang="en-US" smtClean="0"/>
              <a:pPr/>
              <a:t>‹#›</a:t>
            </a:fld>
            <a:endParaRPr lang="en-US"/>
          </a:p>
        </p:txBody>
      </p:sp>
    </p:spTree>
    <p:extLst>
      <p:ext uri="{BB962C8B-B14F-4D97-AF65-F5344CB8AC3E}">
        <p14:creationId xmlns:p14="http://schemas.microsoft.com/office/powerpoint/2010/main" val="1387459220"/>
      </p:ext>
    </p:extLst>
  </p:cSld>
  <p:clrMap bg1="lt1" tx1="dk1" bg2="lt2" tx2="dk2" accent1="accent1" accent2="accent2" accent3="accent3" accent4="accent4" accent5="accent5" accent6="accent6" hlink="hlink" folHlink="folHlink"/>
  <p:sldLayoutIdLst>
    <p:sldLayoutId id="2147484027" r:id="rId1"/>
    <p:sldLayoutId id="2147484028" r:id="rId2"/>
    <p:sldLayoutId id="2147484029" r:id="rId3"/>
    <p:sldLayoutId id="2147484030" r:id="rId4"/>
    <p:sldLayoutId id="2147484031" r:id="rId5"/>
    <p:sldLayoutId id="2147484032" r:id="rId6"/>
    <p:sldLayoutId id="2147484033" r:id="rId7"/>
    <p:sldLayoutId id="2147484034" r:id="rId8"/>
    <p:sldLayoutId id="2147484035" r:id="rId9"/>
  </p:sldLayoutIdLst>
  <p:hf hdr="0" ftr="0" dt="0"/>
  <p:txStyles>
    <p:titleStyle>
      <a:lvl1pPr algn="l" rtl="0" eaLnBrk="1" fontAlgn="base" hangingPunct="1">
        <a:spcBef>
          <a:spcPct val="0"/>
        </a:spcBef>
        <a:spcAft>
          <a:spcPct val="0"/>
        </a:spcAft>
        <a:defRPr sz="3600">
          <a:solidFill>
            <a:schemeClr val="bg1"/>
          </a:solidFill>
          <a:latin typeface="+mj-lt"/>
          <a:ea typeface="ＭＳ Ｐゴシック" pitchFamily="122" charset="-128"/>
          <a:cs typeface="ＭＳ Ｐゴシック" pitchFamily="122" charset="-128"/>
        </a:defRPr>
      </a:lvl1pPr>
      <a:lvl2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2pPr>
      <a:lvl3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3pPr>
      <a:lvl4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4pPr>
      <a:lvl5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5pPr>
      <a:lvl6pPr marL="457200" algn="l" rtl="0" eaLnBrk="1" fontAlgn="base" hangingPunct="1">
        <a:spcBef>
          <a:spcPct val="0"/>
        </a:spcBef>
        <a:spcAft>
          <a:spcPct val="0"/>
        </a:spcAft>
        <a:defRPr sz="3600">
          <a:solidFill>
            <a:schemeClr val="bg1"/>
          </a:solidFill>
          <a:latin typeface="Times" pitchFamily="122" charset="0"/>
        </a:defRPr>
      </a:lvl6pPr>
      <a:lvl7pPr marL="914400" algn="l" rtl="0" eaLnBrk="1" fontAlgn="base" hangingPunct="1">
        <a:spcBef>
          <a:spcPct val="0"/>
        </a:spcBef>
        <a:spcAft>
          <a:spcPct val="0"/>
        </a:spcAft>
        <a:defRPr sz="3600">
          <a:solidFill>
            <a:schemeClr val="bg1"/>
          </a:solidFill>
          <a:latin typeface="Times" pitchFamily="122" charset="0"/>
        </a:defRPr>
      </a:lvl7pPr>
      <a:lvl8pPr marL="1371600" algn="l" rtl="0" eaLnBrk="1" fontAlgn="base" hangingPunct="1">
        <a:spcBef>
          <a:spcPct val="0"/>
        </a:spcBef>
        <a:spcAft>
          <a:spcPct val="0"/>
        </a:spcAft>
        <a:defRPr sz="3600">
          <a:solidFill>
            <a:schemeClr val="bg1"/>
          </a:solidFill>
          <a:latin typeface="Times" pitchFamily="122" charset="0"/>
        </a:defRPr>
      </a:lvl8pPr>
      <a:lvl9pPr marL="1828800" algn="l" rtl="0" eaLnBrk="1" fontAlgn="base" hangingPunct="1">
        <a:spcBef>
          <a:spcPct val="0"/>
        </a:spcBef>
        <a:spcAft>
          <a:spcPct val="0"/>
        </a:spcAft>
        <a:defRPr sz="3600">
          <a:solidFill>
            <a:schemeClr val="bg1"/>
          </a:solidFill>
          <a:latin typeface="Times" pitchFamily="122" charset="0"/>
        </a:defRPr>
      </a:lvl9pPr>
    </p:titleStyle>
    <p:bodyStyle>
      <a:lvl1pPr marL="342900" indent="-342900" algn="l" rtl="0" eaLnBrk="1" fontAlgn="base" hangingPunct="1">
        <a:spcBef>
          <a:spcPct val="20000"/>
        </a:spcBef>
        <a:spcAft>
          <a:spcPct val="0"/>
        </a:spcAft>
        <a:buClr>
          <a:srgbClr val="FF6600"/>
        </a:buClr>
        <a:defRPr sz="2400">
          <a:solidFill>
            <a:schemeClr val="bg1"/>
          </a:solidFill>
          <a:latin typeface="+mn-lt"/>
          <a:ea typeface="ＭＳ Ｐゴシック" pitchFamily="122" charset="-128"/>
          <a:cs typeface="ＭＳ Ｐゴシック" pitchFamily="122" charset="-128"/>
        </a:defRPr>
      </a:lvl1pPr>
      <a:lvl2pPr marL="742950" indent="-285750" algn="l" rtl="0" eaLnBrk="1" fontAlgn="base" hangingPunct="1">
        <a:spcBef>
          <a:spcPct val="20000"/>
        </a:spcBef>
        <a:spcAft>
          <a:spcPct val="0"/>
        </a:spcAft>
        <a:buClr>
          <a:srgbClr val="FF6633"/>
        </a:buClr>
        <a:buSzPct val="80000"/>
        <a:buFont typeface="Times" charset="0"/>
        <a:buChar char="•"/>
        <a:defRPr sz="2400">
          <a:solidFill>
            <a:schemeClr val="bg1"/>
          </a:solidFill>
          <a:latin typeface="+mn-lt"/>
          <a:ea typeface="ＭＳ Ｐゴシック" pitchFamily="122" charset="-128"/>
        </a:defRPr>
      </a:lvl2pPr>
      <a:lvl3pPr marL="1143000" indent="-228600" algn="l" rtl="0" eaLnBrk="1" fontAlgn="base" hangingPunct="1">
        <a:spcBef>
          <a:spcPct val="20000"/>
        </a:spcBef>
        <a:spcAft>
          <a:spcPct val="0"/>
        </a:spcAft>
        <a:buClr>
          <a:srgbClr val="FF6600"/>
        </a:buClr>
        <a:buChar char="•"/>
        <a:defRPr sz="2000">
          <a:solidFill>
            <a:schemeClr val="bg1"/>
          </a:solidFill>
          <a:latin typeface="+mn-lt"/>
          <a:ea typeface="ＭＳ Ｐゴシック" pitchFamily="122" charset="-128"/>
        </a:defRPr>
      </a:lvl3pPr>
      <a:lvl4pPr marL="1600200" indent="-228600" algn="l" rtl="0" eaLnBrk="1" fontAlgn="base" hangingPunct="1">
        <a:spcBef>
          <a:spcPct val="20000"/>
        </a:spcBef>
        <a:spcAft>
          <a:spcPct val="0"/>
        </a:spcAft>
        <a:buClr>
          <a:srgbClr val="FF6600"/>
        </a:buClr>
        <a:buSzPct val="95000"/>
        <a:buFont typeface="Times" charset="0"/>
        <a:buChar char="•"/>
        <a:defRPr sz="2000">
          <a:solidFill>
            <a:schemeClr val="bg1"/>
          </a:solidFill>
          <a:latin typeface="+mn-lt"/>
          <a:ea typeface="ＭＳ Ｐゴシック" pitchFamily="122" charset="-128"/>
        </a:defRPr>
      </a:lvl4pPr>
      <a:lvl5pPr marL="20574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video" Target="https://www.youtube.com/embed/NM-zWTU7X-k" TargetMode="External"/><Relationship Id="rId4" Type="http://schemas.openxmlformats.org/officeDocument/2006/relationships/image" Target="../media/image13.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4.xml"/><Relationship Id="rId1" Type="http://schemas.openxmlformats.org/officeDocument/2006/relationships/video" Target="https://www.youtube.com/embed/b240PGCMwV0"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AutoShape 2"/>
          <p:cNvSpPr>
            <a:spLocks noGrp="1" noChangeArrowheads="1"/>
          </p:cNvSpPr>
          <p:nvPr>
            <p:ph type="ctrTitle"/>
          </p:nvPr>
        </p:nvSpPr>
        <p:spPr>
          <a:xfrm>
            <a:off x="0" y="990600"/>
            <a:ext cx="9144000" cy="2895600"/>
          </a:xfrm>
        </p:spPr>
        <p:txBody>
          <a:bodyPr/>
          <a:lstStyle/>
          <a:p>
            <a:pPr>
              <a:tabLst>
                <a:tab pos="5376863" algn="l"/>
              </a:tabLst>
            </a:pPr>
            <a:r>
              <a:rPr lang="en-US" sz="4000" dirty="0"/>
              <a:t>Science versus Pseudoscience,</a:t>
            </a:r>
            <a:br>
              <a:rPr lang="en-US" sz="4000" dirty="0"/>
            </a:br>
            <a:r>
              <a:rPr lang="en-US" sz="4000" dirty="0"/>
              <a:t>Opinions versus Arguments</a:t>
            </a:r>
            <a:br>
              <a:rPr lang="en-US" sz="3200" dirty="0"/>
            </a:br>
            <a:br>
              <a:rPr lang="en-US" sz="3200" dirty="0"/>
            </a:br>
            <a:r>
              <a:rPr lang="en-GB" sz="1800" dirty="0">
                <a:latin typeface="Times New Roman" panose="02020603050405020304" pitchFamily="18" charset="0"/>
                <a:cs typeface="Times New Roman" panose="02020603050405020304" pitchFamily="18" charset="0"/>
              </a:rPr>
              <a:t>Lecture in BMI199: </a:t>
            </a:r>
            <a:r>
              <a:rPr lang="en-US" sz="1800" i="1" dirty="0">
                <a:latin typeface="Times New Roman" panose="02020603050405020304" pitchFamily="18" charset="0"/>
                <a:cs typeface="Times New Roman" panose="02020603050405020304" pitchFamily="18" charset="0"/>
              </a:rPr>
              <a:t>What is Biomedical Informatics?</a:t>
            </a:r>
            <a:br>
              <a:rPr lang="en-GB" sz="1800" dirty="0">
                <a:latin typeface="Times New Roman" panose="02020603050405020304" pitchFamily="18" charset="0"/>
                <a:cs typeface="Times New Roman" panose="02020603050405020304" pitchFamily="18" charset="0"/>
              </a:rPr>
            </a:br>
            <a:r>
              <a:rPr lang="en-GB" sz="1800" dirty="0">
                <a:latin typeface="Times New Roman" panose="02020603050405020304" pitchFamily="18" charset="0"/>
                <a:cs typeface="Times New Roman" panose="02020603050405020304" pitchFamily="18" charset="0"/>
              </a:rPr>
              <a:t>Sept 17, 2020</a:t>
            </a:r>
            <a:br>
              <a:rPr lang="en-GB" sz="1800" dirty="0">
                <a:latin typeface="Times New Roman" panose="02020603050405020304" pitchFamily="18" charset="0"/>
                <a:cs typeface="Times New Roman" panose="02020603050405020304" pitchFamily="18" charset="0"/>
              </a:rPr>
            </a:br>
            <a:r>
              <a:rPr lang="en-GB" sz="1800" dirty="0">
                <a:latin typeface="Times New Roman" panose="02020603050405020304" pitchFamily="18" charset="0"/>
                <a:cs typeface="Times New Roman" panose="02020603050405020304" pitchFamily="18" charset="0"/>
              </a:rPr>
              <a:t>on-line, </a:t>
            </a:r>
            <a:r>
              <a:rPr lang="en-US" sz="1800" dirty="0">
                <a:latin typeface="Times New Roman" panose="02020603050405020304" pitchFamily="18" charset="0"/>
                <a:cs typeface="Times New Roman" panose="02020603050405020304" pitchFamily="18" charset="0"/>
              </a:rPr>
              <a:t>University at Buffalo</a:t>
            </a:r>
          </a:p>
        </p:txBody>
      </p:sp>
      <p:sp>
        <p:nvSpPr>
          <p:cNvPr id="5123" name="Rectangle 3"/>
          <p:cNvSpPr>
            <a:spLocks noGrp="1" noChangeArrowheads="1"/>
          </p:cNvSpPr>
          <p:nvPr>
            <p:ph type="subTitle" idx="1"/>
          </p:nvPr>
        </p:nvSpPr>
        <p:spPr>
          <a:xfrm>
            <a:off x="0" y="4191000"/>
            <a:ext cx="9144000" cy="1600200"/>
          </a:xfrm>
        </p:spPr>
        <p:txBody>
          <a:bodyPr/>
          <a:lstStyle/>
          <a:p>
            <a:pPr defTabSz="566738" eaLnBrk="1" hangingPunct="1">
              <a:lnSpc>
                <a:spcPct val="80000"/>
              </a:lnSpc>
            </a:pPr>
            <a:r>
              <a:rPr lang="en-GB" altLang="ja-JP" sz="2800" b="1" dirty="0">
                <a:ea typeface="ＭＳ 明朝" pitchFamily="49" charset="-128"/>
              </a:rPr>
              <a:t>Werner CEUSTERS, MD</a:t>
            </a:r>
            <a:endParaRPr lang="en-GB" altLang="ja-JP" sz="2800" b="1" baseline="30000" dirty="0">
              <a:ea typeface="ＭＳ 明朝" pitchFamily="49" charset="-128"/>
            </a:endParaRPr>
          </a:p>
          <a:p>
            <a:pPr defTabSz="566738" eaLnBrk="1" hangingPunct="1">
              <a:lnSpc>
                <a:spcPct val="120000"/>
              </a:lnSpc>
            </a:pPr>
            <a:endParaRPr lang="en-US" altLang="ja-JP" sz="1800" b="1" dirty="0">
              <a:ea typeface="ＭＳ 明朝" pitchFamily="49" charset="-128"/>
            </a:endParaRPr>
          </a:p>
          <a:p>
            <a:pPr defTabSz="566738">
              <a:lnSpc>
                <a:spcPct val="120000"/>
              </a:lnSpc>
            </a:pPr>
            <a:r>
              <a:rPr lang="en-GB" altLang="ja-JP" sz="1800" i="1" dirty="0">
                <a:ea typeface="ＭＳ 明朝" pitchFamily="49" charset="-128"/>
              </a:rPr>
              <a:t>Departments of Biomedical Informatics and Psychiatry, </a:t>
            </a:r>
          </a:p>
          <a:p>
            <a:pPr defTabSz="566738">
              <a:lnSpc>
                <a:spcPct val="120000"/>
              </a:lnSpc>
            </a:pPr>
            <a:r>
              <a:rPr lang="en-GB" altLang="ja-JP" sz="1800" i="1" dirty="0">
                <a:ea typeface="ＭＳ 明朝" pitchFamily="49" charset="-128"/>
              </a:rPr>
              <a:t>UB Institute for Healthcare Informatics, </a:t>
            </a:r>
          </a:p>
          <a:p>
            <a:pPr defTabSz="566738" eaLnBrk="1" hangingPunct="1">
              <a:lnSpc>
                <a:spcPct val="120000"/>
              </a:lnSpc>
            </a:pPr>
            <a:r>
              <a:rPr lang="en-GB" altLang="ja-JP" sz="1800" i="1" dirty="0">
                <a:ea typeface="ＭＳ 明朝" pitchFamily="49" charset="-128"/>
              </a:rPr>
              <a:t>Ontology Research Group, </a:t>
            </a:r>
            <a:r>
              <a:rPr lang="en-GB" altLang="ja-JP" sz="1800" i="1" dirty="0" err="1">
                <a:ea typeface="ＭＳ 明朝" pitchFamily="49" charset="-128"/>
              </a:rPr>
              <a:t>Center</a:t>
            </a:r>
            <a:r>
              <a:rPr lang="en-GB" altLang="ja-JP" sz="1800" i="1" dirty="0">
                <a:ea typeface="ＭＳ 明朝" pitchFamily="49" charset="-128"/>
              </a:rPr>
              <a:t> of Excellence in Bioinformatics and Life Sciences,</a:t>
            </a:r>
          </a:p>
          <a:p>
            <a:pPr defTabSz="566738" eaLnBrk="1" hangingPunct="1">
              <a:lnSpc>
                <a:spcPct val="120000"/>
              </a:lnSpc>
            </a:pPr>
            <a:r>
              <a:rPr lang="en-GB" altLang="ja-JP" sz="1800" i="1" dirty="0">
                <a:ea typeface="ＭＳ 明朝" pitchFamily="49" charset="-128"/>
              </a:rPr>
              <a:t>University at Buffalo, NY, USA</a:t>
            </a:r>
          </a:p>
          <a:p>
            <a:pPr defTabSz="566738" eaLnBrk="1" hangingPunct="1">
              <a:lnSpc>
                <a:spcPct val="80000"/>
              </a:lnSpc>
            </a:pPr>
            <a:endParaRPr lang="en-US" altLang="ja-JP" sz="2000" i="1" dirty="0">
              <a:ea typeface="ＭＳ 明朝" pitchFamily="49" charset="-128"/>
            </a:endParaRPr>
          </a:p>
        </p:txBody>
      </p:sp>
    </p:spTree>
    <p:extLst>
      <p:ext uri="{BB962C8B-B14F-4D97-AF65-F5344CB8AC3E}">
        <p14:creationId xmlns:p14="http://schemas.microsoft.com/office/powerpoint/2010/main" val="38267482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UDF-77786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9600"/>
            <a:ext cx="91440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7" name="AutoShape 5"/>
          <p:cNvSpPr>
            <a:spLocks noGrp="1" noChangeArrowheads="1"/>
          </p:cNvSpPr>
          <p:nvPr>
            <p:ph type="title"/>
          </p:nvPr>
        </p:nvSpPr>
        <p:spPr/>
        <p:txBody>
          <a:bodyPr/>
          <a:lstStyle/>
          <a:p>
            <a:r>
              <a:rPr lang="en-US" altLang="en-US" dirty="0"/>
              <a:t>The basis of Ontological Realism (O.R.)</a:t>
            </a:r>
          </a:p>
        </p:txBody>
      </p:sp>
      <p:sp>
        <p:nvSpPr>
          <p:cNvPr id="30723" name="Rectangle 3"/>
          <p:cNvSpPr>
            <a:spLocks noGrp="1" noChangeArrowheads="1"/>
          </p:cNvSpPr>
          <p:nvPr>
            <p:ph idx="1"/>
          </p:nvPr>
        </p:nvSpPr>
        <p:spPr>
          <a:xfrm>
            <a:off x="3124200" y="1676400"/>
            <a:ext cx="5791200" cy="4953000"/>
          </a:xfrm>
          <a:solidFill>
            <a:srgbClr val="000000">
              <a:alpha val="50195"/>
            </a:srgbClr>
          </a:solidFill>
          <a:ln>
            <a:solidFill>
              <a:schemeClr val="tx1"/>
            </a:solidFill>
            <a:miter lim="800000"/>
            <a:headEnd/>
            <a:tailEnd/>
          </a:ln>
        </p:spPr>
        <p:txBody>
          <a:bodyPr/>
          <a:lstStyle/>
          <a:p>
            <a:pPr marL="533400" indent="-533400">
              <a:buFontTx/>
              <a:buAutoNum type="arabicPeriod"/>
            </a:pPr>
            <a:r>
              <a:rPr lang="en-US" altLang="en-US" sz="2800" dirty="0"/>
              <a:t>There is one external reality which is ‘objectively’ the way it is;</a:t>
            </a:r>
          </a:p>
          <a:p>
            <a:pPr marL="533400" indent="-533400">
              <a:buFontTx/>
              <a:buAutoNum type="arabicPeriod"/>
            </a:pPr>
            <a:r>
              <a:rPr lang="en-US" altLang="en-US" sz="2800" dirty="0"/>
              <a:t>That reality is accessible to us;</a:t>
            </a:r>
          </a:p>
          <a:p>
            <a:pPr marL="533400" indent="-533400">
              <a:buFontTx/>
              <a:buAutoNum type="arabicPeriod"/>
            </a:pPr>
            <a:r>
              <a:rPr lang="en-US" altLang="en-US" sz="2800" dirty="0"/>
              <a:t>We build in our brains cognitive representations of  reality; </a:t>
            </a:r>
          </a:p>
          <a:p>
            <a:pPr marL="533400" indent="-533400">
              <a:buFontTx/>
              <a:buAutoNum type="arabicPeriod"/>
            </a:pPr>
            <a:r>
              <a:rPr lang="en-US" altLang="en-US" sz="2800" dirty="0"/>
              <a:t>We communicate with others about what is there, and what we believe there is there.</a:t>
            </a:r>
          </a:p>
        </p:txBody>
      </p:sp>
      <p:pic>
        <p:nvPicPr>
          <p:cNvPr id="23556" name="Picture 4" descr="glob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350" y="2438400"/>
            <a:ext cx="28575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8" name="Rectangle 6"/>
          <p:cNvSpPr>
            <a:spLocks noChangeArrowheads="1"/>
          </p:cNvSpPr>
          <p:nvPr/>
        </p:nvSpPr>
        <p:spPr bwMode="auto">
          <a:xfrm>
            <a:off x="388938" y="6400800"/>
            <a:ext cx="87550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r" eaLnBrk="1" hangingPunct="1"/>
            <a:r>
              <a:rPr lang="en-US" altLang="en-US" sz="1200" b="0">
                <a:solidFill>
                  <a:schemeClr val="bg1"/>
                </a:solidFill>
              </a:rPr>
              <a:t>Smith B, Kusnierczyk W, Schober D, Ceusters W. Towards a Reference Terminology for Ontology Research and Development in the Biomedical Domain. Proceedings of KR-MED 2006, Biomedical Ontology in Action, November 8, 2006, Baltimore MD, USA</a:t>
            </a:r>
            <a:r>
              <a:rPr lang="en-US" altLang="en-US" sz="1200">
                <a:solidFill>
                  <a:schemeClr val="bg1"/>
                </a:solidFill>
              </a:rPr>
              <a:t> </a:t>
            </a:r>
          </a:p>
        </p:txBody>
      </p:sp>
      <p:sp>
        <p:nvSpPr>
          <p:cNvPr id="2" name="Slide Number Placeholder 1"/>
          <p:cNvSpPr>
            <a:spLocks noGrp="1"/>
          </p:cNvSpPr>
          <p:nvPr>
            <p:ph type="sldNum" sz="quarter" idx="10"/>
          </p:nvPr>
        </p:nvSpPr>
        <p:spPr/>
        <p:txBody>
          <a:bodyPr/>
          <a:lstStyle/>
          <a:p>
            <a:fld id="{970F0956-5B8E-40B4-A8DD-F75AA1D26018}" type="slidenum">
              <a:rPr lang="en-US" smtClean="0"/>
              <a:pPr/>
              <a:t>10</a:t>
            </a:fld>
            <a:endParaRPr lang="en-US"/>
          </a:p>
        </p:txBody>
      </p:sp>
    </p:spTree>
    <p:extLst>
      <p:ext uri="{BB962C8B-B14F-4D97-AF65-F5344CB8AC3E}">
        <p14:creationId xmlns:p14="http://schemas.microsoft.com/office/powerpoint/2010/main" val="32533895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30723">
                                            <p:bg/>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723">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723">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723">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072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Goal: objectivity!</a:t>
            </a:r>
          </a:p>
        </p:txBody>
      </p:sp>
      <p:sp>
        <p:nvSpPr>
          <p:cNvPr id="3" name="Content Placeholder 2"/>
          <p:cNvSpPr>
            <a:spLocks noGrp="1"/>
          </p:cNvSpPr>
          <p:nvPr>
            <p:ph idx="1"/>
          </p:nvPr>
        </p:nvSpPr>
        <p:spPr>
          <a:xfrm>
            <a:off x="228600" y="1676400"/>
            <a:ext cx="8686800" cy="1752600"/>
          </a:xfrm>
        </p:spPr>
        <p:txBody>
          <a:bodyPr/>
          <a:lstStyle/>
          <a:p>
            <a:pPr marL="0" indent="0" algn="just"/>
            <a:r>
              <a:rPr lang="en-US" dirty="0"/>
              <a:t>There are two kinds of qualities: ones that vary with the perspective one has or takes, and ones that remain constant through changes of perspective. The latter are the objective properties.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78751" y="3568574"/>
            <a:ext cx="2857500" cy="2457450"/>
          </a:xfrm>
          <a:prstGeom prst="rect">
            <a:avLst/>
          </a:prstGeom>
        </p:spPr>
      </p:pic>
      <p:sp>
        <p:nvSpPr>
          <p:cNvPr id="5" name="AutoShape 2" descr="Image result for different perspectives"/>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7749" y="3532959"/>
            <a:ext cx="4953000" cy="2493065"/>
          </a:xfrm>
          <a:prstGeom prst="rect">
            <a:avLst/>
          </a:prstGeom>
        </p:spPr>
      </p:pic>
      <p:sp>
        <p:nvSpPr>
          <p:cNvPr id="7" name="Rectangle 6"/>
          <p:cNvSpPr/>
          <p:nvPr/>
        </p:nvSpPr>
        <p:spPr>
          <a:xfrm>
            <a:off x="1295400" y="6324600"/>
            <a:ext cx="7696200" cy="338554"/>
          </a:xfrm>
          <a:prstGeom prst="rect">
            <a:avLst/>
          </a:prstGeom>
        </p:spPr>
        <p:txBody>
          <a:bodyPr wrap="square">
            <a:spAutoFit/>
          </a:bodyPr>
          <a:lstStyle/>
          <a:p>
            <a:pPr algn="r"/>
            <a:r>
              <a:rPr lang="en-US" sz="1600" dirty="0">
                <a:solidFill>
                  <a:schemeClr val="bg1"/>
                </a:solidFill>
              </a:rPr>
              <a:t>http://plato.stanford.edu/entries/scientific-objectivity</a:t>
            </a:r>
          </a:p>
        </p:txBody>
      </p:sp>
      <p:sp>
        <p:nvSpPr>
          <p:cNvPr id="8" name="Slide Number Placeholder 7"/>
          <p:cNvSpPr>
            <a:spLocks noGrp="1"/>
          </p:cNvSpPr>
          <p:nvPr>
            <p:ph type="sldNum" sz="quarter" idx="10"/>
          </p:nvPr>
        </p:nvSpPr>
        <p:spPr/>
        <p:txBody>
          <a:bodyPr/>
          <a:lstStyle/>
          <a:p>
            <a:fld id="{970F0956-5B8E-40B4-A8DD-F75AA1D26018}" type="slidenum">
              <a:rPr lang="en-US" smtClean="0"/>
              <a:pPr/>
              <a:t>11</a:t>
            </a:fld>
            <a:endParaRPr lang="en-US"/>
          </a:p>
        </p:txBody>
      </p:sp>
    </p:spTree>
    <p:extLst>
      <p:ext uri="{BB962C8B-B14F-4D97-AF65-F5344CB8AC3E}">
        <p14:creationId xmlns:p14="http://schemas.microsoft.com/office/powerpoint/2010/main" val="3564228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Is there scientific objectivity here?</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57372" y="1676400"/>
            <a:ext cx="6229255" cy="4953000"/>
          </a:xfrm>
        </p:spPr>
      </p:pic>
      <p:grpSp>
        <p:nvGrpSpPr>
          <p:cNvPr id="3" name="Group 2"/>
          <p:cNvGrpSpPr/>
          <p:nvPr/>
        </p:nvGrpSpPr>
        <p:grpSpPr>
          <a:xfrm>
            <a:off x="3361380" y="2342345"/>
            <a:ext cx="2393327" cy="1039744"/>
            <a:chOff x="3361380" y="2342345"/>
            <a:chExt cx="2393327" cy="1039744"/>
          </a:xfrm>
        </p:grpSpPr>
        <p:sp>
          <p:nvSpPr>
            <p:cNvPr id="7" name="Freeform 6"/>
            <p:cNvSpPr/>
            <p:nvPr/>
          </p:nvSpPr>
          <p:spPr bwMode="auto">
            <a:xfrm>
              <a:off x="3739828" y="2537077"/>
              <a:ext cx="330958" cy="622380"/>
            </a:xfrm>
            <a:custGeom>
              <a:avLst/>
              <a:gdLst>
                <a:gd name="connsiteX0" fmla="*/ 259307 w 330958"/>
                <a:gd name="connsiteY0" fmla="*/ 4819 h 622380"/>
                <a:gd name="connsiteX1" fmla="*/ 276367 w 330958"/>
                <a:gd name="connsiteY1" fmla="*/ 15054 h 622380"/>
                <a:gd name="connsiteX2" fmla="*/ 283191 w 330958"/>
                <a:gd name="connsiteY2" fmla="*/ 28702 h 622380"/>
                <a:gd name="connsiteX3" fmla="*/ 300251 w 330958"/>
                <a:gd name="connsiteY3" fmla="*/ 49174 h 622380"/>
                <a:gd name="connsiteX4" fmla="*/ 303662 w 330958"/>
                <a:gd name="connsiteY4" fmla="*/ 66233 h 622380"/>
                <a:gd name="connsiteX5" fmla="*/ 310486 w 330958"/>
                <a:gd name="connsiteY5" fmla="*/ 107177 h 622380"/>
                <a:gd name="connsiteX6" fmla="*/ 317310 w 330958"/>
                <a:gd name="connsiteY6" fmla="*/ 131060 h 622380"/>
                <a:gd name="connsiteX7" fmla="*/ 307074 w 330958"/>
                <a:gd name="connsiteY7" fmla="*/ 134472 h 622380"/>
                <a:gd name="connsiteX8" fmla="*/ 317310 w 330958"/>
                <a:gd name="connsiteY8" fmla="*/ 137884 h 622380"/>
                <a:gd name="connsiteX9" fmla="*/ 307074 w 330958"/>
                <a:gd name="connsiteY9" fmla="*/ 134472 h 622380"/>
                <a:gd name="connsiteX10" fmla="*/ 313898 w 330958"/>
                <a:gd name="connsiteY10" fmla="*/ 144708 h 622380"/>
                <a:gd name="connsiteX11" fmla="*/ 313898 w 330958"/>
                <a:gd name="connsiteY11" fmla="*/ 216359 h 622380"/>
                <a:gd name="connsiteX12" fmla="*/ 310486 w 330958"/>
                <a:gd name="connsiteY12" fmla="*/ 233419 h 622380"/>
                <a:gd name="connsiteX13" fmla="*/ 307074 w 330958"/>
                <a:gd name="connsiteY13" fmla="*/ 243654 h 622380"/>
                <a:gd name="connsiteX14" fmla="*/ 317310 w 330958"/>
                <a:gd name="connsiteY14" fmla="*/ 267538 h 622380"/>
                <a:gd name="connsiteX15" fmla="*/ 320722 w 330958"/>
                <a:gd name="connsiteY15" fmla="*/ 291422 h 622380"/>
                <a:gd name="connsiteX16" fmla="*/ 324134 w 330958"/>
                <a:gd name="connsiteY16" fmla="*/ 322129 h 622380"/>
                <a:gd name="connsiteX17" fmla="*/ 330958 w 330958"/>
                <a:gd name="connsiteY17" fmla="*/ 346013 h 622380"/>
                <a:gd name="connsiteX18" fmla="*/ 324134 w 330958"/>
                <a:gd name="connsiteY18" fmla="*/ 414251 h 622380"/>
                <a:gd name="connsiteX19" fmla="*/ 317310 w 330958"/>
                <a:gd name="connsiteY19" fmla="*/ 434723 h 622380"/>
                <a:gd name="connsiteX20" fmla="*/ 303662 w 330958"/>
                <a:gd name="connsiteY20" fmla="*/ 458607 h 622380"/>
                <a:gd name="connsiteX21" fmla="*/ 296839 w 330958"/>
                <a:gd name="connsiteY21" fmla="*/ 482490 h 622380"/>
                <a:gd name="connsiteX22" fmla="*/ 290015 w 330958"/>
                <a:gd name="connsiteY22" fmla="*/ 496138 h 622380"/>
                <a:gd name="connsiteX23" fmla="*/ 283191 w 330958"/>
                <a:gd name="connsiteY23" fmla="*/ 516610 h 622380"/>
                <a:gd name="connsiteX24" fmla="*/ 269543 w 330958"/>
                <a:gd name="connsiteY24" fmla="*/ 537081 h 622380"/>
                <a:gd name="connsiteX25" fmla="*/ 262719 w 330958"/>
                <a:gd name="connsiteY25" fmla="*/ 547317 h 622380"/>
                <a:gd name="connsiteX26" fmla="*/ 252483 w 330958"/>
                <a:gd name="connsiteY26" fmla="*/ 557553 h 622380"/>
                <a:gd name="connsiteX27" fmla="*/ 245659 w 330958"/>
                <a:gd name="connsiteY27" fmla="*/ 567789 h 622380"/>
                <a:gd name="connsiteX28" fmla="*/ 225188 w 330958"/>
                <a:gd name="connsiteY28" fmla="*/ 588260 h 622380"/>
                <a:gd name="connsiteX29" fmla="*/ 214952 w 330958"/>
                <a:gd name="connsiteY29" fmla="*/ 598496 h 622380"/>
                <a:gd name="connsiteX30" fmla="*/ 194480 w 330958"/>
                <a:gd name="connsiteY30" fmla="*/ 615556 h 622380"/>
                <a:gd name="connsiteX31" fmla="*/ 174009 w 330958"/>
                <a:gd name="connsiteY31" fmla="*/ 622380 h 622380"/>
                <a:gd name="connsiteX32" fmla="*/ 153537 w 330958"/>
                <a:gd name="connsiteY32" fmla="*/ 618968 h 622380"/>
                <a:gd name="connsiteX33" fmla="*/ 119418 w 330958"/>
                <a:gd name="connsiteY33" fmla="*/ 608732 h 622380"/>
                <a:gd name="connsiteX34" fmla="*/ 109182 w 330958"/>
                <a:gd name="connsiteY34" fmla="*/ 605320 h 622380"/>
                <a:gd name="connsiteX35" fmla="*/ 98946 w 330958"/>
                <a:gd name="connsiteY35" fmla="*/ 598496 h 622380"/>
                <a:gd name="connsiteX36" fmla="*/ 88710 w 330958"/>
                <a:gd name="connsiteY36" fmla="*/ 595084 h 622380"/>
                <a:gd name="connsiteX37" fmla="*/ 78474 w 330958"/>
                <a:gd name="connsiteY37" fmla="*/ 588260 h 622380"/>
                <a:gd name="connsiteX38" fmla="*/ 58003 w 330958"/>
                <a:gd name="connsiteY38" fmla="*/ 581436 h 622380"/>
                <a:gd name="connsiteX39" fmla="*/ 51179 w 330958"/>
                <a:gd name="connsiteY39" fmla="*/ 571201 h 622380"/>
                <a:gd name="connsiteX40" fmla="*/ 44355 w 330958"/>
                <a:gd name="connsiteY40" fmla="*/ 550729 h 622380"/>
                <a:gd name="connsiteX41" fmla="*/ 34119 w 330958"/>
                <a:gd name="connsiteY41" fmla="*/ 537081 h 622380"/>
                <a:gd name="connsiteX42" fmla="*/ 23883 w 330958"/>
                <a:gd name="connsiteY42" fmla="*/ 513198 h 622380"/>
                <a:gd name="connsiteX43" fmla="*/ 10236 w 330958"/>
                <a:gd name="connsiteY43" fmla="*/ 479078 h 622380"/>
                <a:gd name="connsiteX44" fmla="*/ 6824 w 330958"/>
                <a:gd name="connsiteY44" fmla="*/ 468842 h 622380"/>
                <a:gd name="connsiteX45" fmla="*/ 6824 w 330958"/>
                <a:gd name="connsiteY45" fmla="*/ 434723 h 622380"/>
                <a:gd name="connsiteX46" fmla="*/ 0 w 330958"/>
                <a:gd name="connsiteY46" fmla="*/ 328953 h 622380"/>
                <a:gd name="connsiteX47" fmla="*/ 3412 w 330958"/>
                <a:gd name="connsiteY47" fmla="*/ 308481 h 622380"/>
                <a:gd name="connsiteX48" fmla="*/ 6824 w 330958"/>
                <a:gd name="connsiteY48" fmla="*/ 298245 h 622380"/>
                <a:gd name="connsiteX49" fmla="*/ 10236 w 330958"/>
                <a:gd name="connsiteY49" fmla="*/ 277774 h 622380"/>
                <a:gd name="connsiteX50" fmla="*/ 17059 w 330958"/>
                <a:gd name="connsiteY50" fmla="*/ 240242 h 622380"/>
                <a:gd name="connsiteX51" fmla="*/ 23883 w 330958"/>
                <a:gd name="connsiteY51" fmla="*/ 226595 h 622380"/>
                <a:gd name="connsiteX52" fmla="*/ 30707 w 330958"/>
                <a:gd name="connsiteY52" fmla="*/ 216359 h 622380"/>
                <a:gd name="connsiteX53" fmla="*/ 37531 w 330958"/>
                <a:gd name="connsiteY53" fmla="*/ 195887 h 622380"/>
                <a:gd name="connsiteX54" fmla="*/ 40943 w 330958"/>
                <a:gd name="connsiteY54" fmla="*/ 185651 h 622380"/>
                <a:gd name="connsiteX55" fmla="*/ 51179 w 330958"/>
                <a:gd name="connsiteY55" fmla="*/ 172004 h 622380"/>
                <a:gd name="connsiteX56" fmla="*/ 54591 w 330958"/>
                <a:gd name="connsiteY56" fmla="*/ 161768 h 622380"/>
                <a:gd name="connsiteX57" fmla="*/ 68239 w 330958"/>
                <a:gd name="connsiteY57" fmla="*/ 141296 h 622380"/>
                <a:gd name="connsiteX58" fmla="*/ 71651 w 330958"/>
                <a:gd name="connsiteY58" fmla="*/ 127648 h 622380"/>
                <a:gd name="connsiteX59" fmla="*/ 92122 w 330958"/>
                <a:gd name="connsiteY59" fmla="*/ 93529 h 622380"/>
                <a:gd name="connsiteX60" fmla="*/ 98946 w 330958"/>
                <a:gd name="connsiteY60" fmla="*/ 83293 h 622380"/>
                <a:gd name="connsiteX61" fmla="*/ 105770 w 330958"/>
                <a:gd name="connsiteY61" fmla="*/ 73057 h 622380"/>
                <a:gd name="connsiteX62" fmla="*/ 126242 w 330958"/>
                <a:gd name="connsiteY62" fmla="*/ 59410 h 622380"/>
                <a:gd name="connsiteX63" fmla="*/ 136477 w 330958"/>
                <a:gd name="connsiteY63" fmla="*/ 52586 h 622380"/>
                <a:gd name="connsiteX64" fmla="*/ 150125 w 330958"/>
                <a:gd name="connsiteY64" fmla="*/ 42350 h 622380"/>
                <a:gd name="connsiteX65" fmla="*/ 180833 w 330958"/>
                <a:gd name="connsiteY65" fmla="*/ 21878 h 622380"/>
                <a:gd name="connsiteX66" fmla="*/ 191068 w 330958"/>
                <a:gd name="connsiteY66" fmla="*/ 15054 h 622380"/>
                <a:gd name="connsiteX67" fmla="*/ 201304 w 330958"/>
                <a:gd name="connsiteY67" fmla="*/ 11642 h 622380"/>
                <a:gd name="connsiteX68" fmla="*/ 221776 w 330958"/>
                <a:gd name="connsiteY68" fmla="*/ 1407 h 622380"/>
                <a:gd name="connsiteX69" fmla="*/ 259307 w 330958"/>
                <a:gd name="connsiteY69" fmla="*/ 4819 h 622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330958" h="622380">
                  <a:moveTo>
                    <a:pt x="259307" y="4819"/>
                  </a:moveTo>
                  <a:cubicBezTo>
                    <a:pt x="268406" y="7094"/>
                    <a:pt x="271678" y="10365"/>
                    <a:pt x="276367" y="15054"/>
                  </a:cubicBezTo>
                  <a:cubicBezTo>
                    <a:pt x="279964" y="18650"/>
                    <a:pt x="280667" y="24286"/>
                    <a:pt x="283191" y="28702"/>
                  </a:cubicBezTo>
                  <a:cubicBezTo>
                    <a:pt x="289525" y="39786"/>
                    <a:pt x="290842" y="39765"/>
                    <a:pt x="300251" y="49174"/>
                  </a:cubicBezTo>
                  <a:cubicBezTo>
                    <a:pt x="301388" y="54860"/>
                    <a:pt x="302654" y="60522"/>
                    <a:pt x="303662" y="66233"/>
                  </a:cubicBezTo>
                  <a:cubicBezTo>
                    <a:pt x="306066" y="79859"/>
                    <a:pt x="307130" y="93754"/>
                    <a:pt x="310486" y="107177"/>
                  </a:cubicBezTo>
                  <a:cubicBezTo>
                    <a:pt x="314770" y="124313"/>
                    <a:pt x="312415" y="116376"/>
                    <a:pt x="317310" y="131060"/>
                  </a:cubicBezTo>
                  <a:cubicBezTo>
                    <a:pt x="313898" y="132197"/>
                    <a:pt x="303662" y="133335"/>
                    <a:pt x="307074" y="134472"/>
                  </a:cubicBezTo>
                  <a:lnTo>
                    <a:pt x="317310" y="137884"/>
                  </a:lnTo>
                  <a:lnTo>
                    <a:pt x="307074" y="134472"/>
                  </a:lnTo>
                  <a:cubicBezTo>
                    <a:pt x="309349" y="137884"/>
                    <a:pt x="313703" y="140612"/>
                    <a:pt x="313898" y="144708"/>
                  </a:cubicBezTo>
                  <a:cubicBezTo>
                    <a:pt x="318111" y="233189"/>
                    <a:pt x="302630" y="182554"/>
                    <a:pt x="313898" y="216359"/>
                  </a:cubicBezTo>
                  <a:cubicBezTo>
                    <a:pt x="312761" y="222046"/>
                    <a:pt x="311893" y="227793"/>
                    <a:pt x="310486" y="233419"/>
                  </a:cubicBezTo>
                  <a:cubicBezTo>
                    <a:pt x="309614" y="236908"/>
                    <a:pt x="307074" y="240058"/>
                    <a:pt x="307074" y="243654"/>
                  </a:cubicBezTo>
                  <a:cubicBezTo>
                    <a:pt x="307074" y="248674"/>
                    <a:pt x="315978" y="264873"/>
                    <a:pt x="317310" y="267538"/>
                  </a:cubicBezTo>
                  <a:cubicBezTo>
                    <a:pt x="318447" y="275499"/>
                    <a:pt x="319724" y="283442"/>
                    <a:pt x="320722" y="291422"/>
                  </a:cubicBezTo>
                  <a:cubicBezTo>
                    <a:pt x="321999" y="301641"/>
                    <a:pt x="322568" y="311950"/>
                    <a:pt x="324134" y="322129"/>
                  </a:cubicBezTo>
                  <a:cubicBezTo>
                    <a:pt x="325358" y="330086"/>
                    <a:pt x="328410" y="338369"/>
                    <a:pt x="330958" y="346013"/>
                  </a:cubicBezTo>
                  <a:cubicBezTo>
                    <a:pt x="320647" y="387255"/>
                    <a:pt x="337469" y="316459"/>
                    <a:pt x="324134" y="414251"/>
                  </a:cubicBezTo>
                  <a:cubicBezTo>
                    <a:pt x="323162" y="421378"/>
                    <a:pt x="320527" y="428289"/>
                    <a:pt x="317310" y="434723"/>
                  </a:cubicBezTo>
                  <a:cubicBezTo>
                    <a:pt x="308652" y="452039"/>
                    <a:pt x="313307" y="444139"/>
                    <a:pt x="303662" y="458607"/>
                  </a:cubicBezTo>
                  <a:cubicBezTo>
                    <a:pt x="301930" y="465536"/>
                    <a:pt x="299777" y="475635"/>
                    <a:pt x="296839" y="482490"/>
                  </a:cubicBezTo>
                  <a:cubicBezTo>
                    <a:pt x="294835" y="487165"/>
                    <a:pt x="291904" y="491415"/>
                    <a:pt x="290015" y="496138"/>
                  </a:cubicBezTo>
                  <a:cubicBezTo>
                    <a:pt x="287344" y="502817"/>
                    <a:pt x="287181" y="510625"/>
                    <a:pt x="283191" y="516610"/>
                  </a:cubicBezTo>
                  <a:lnTo>
                    <a:pt x="269543" y="537081"/>
                  </a:lnTo>
                  <a:cubicBezTo>
                    <a:pt x="267268" y="540493"/>
                    <a:pt x="265619" y="544417"/>
                    <a:pt x="262719" y="547317"/>
                  </a:cubicBezTo>
                  <a:cubicBezTo>
                    <a:pt x="259307" y="550729"/>
                    <a:pt x="255572" y="553846"/>
                    <a:pt x="252483" y="557553"/>
                  </a:cubicBezTo>
                  <a:cubicBezTo>
                    <a:pt x="249858" y="560703"/>
                    <a:pt x="248383" y="564724"/>
                    <a:pt x="245659" y="567789"/>
                  </a:cubicBezTo>
                  <a:cubicBezTo>
                    <a:pt x="239248" y="575002"/>
                    <a:pt x="232012" y="581436"/>
                    <a:pt x="225188" y="588260"/>
                  </a:cubicBezTo>
                  <a:lnTo>
                    <a:pt x="214952" y="598496"/>
                  </a:lnTo>
                  <a:cubicBezTo>
                    <a:pt x="208524" y="604924"/>
                    <a:pt x="203031" y="611756"/>
                    <a:pt x="194480" y="615556"/>
                  </a:cubicBezTo>
                  <a:cubicBezTo>
                    <a:pt x="187907" y="618477"/>
                    <a:pt x="174009" y="622380"/>
                    <a:pt x="174009" y="622380"/>
                  </a:cubicBezTo>
                  <a:cubicBezTo>
                    <a:pt x="167185" y="621243"/>
                    <a:pt x="160321" y="620325"/>
                    <a:pt x="153537" y="618968"/>
                  </a:cubicBezTo>
                  <a:cubicBezTo>
                    <a:pt x="140644" y="616389"/>
                    <a:pt x="132476" y="613085"/>
                    <a:pt x="119418" y="608732"/>
                  </a:cubicBezTo>
                  <a:cubicBezTo>
                    <a:pt x="116006" y="607595"/>
                    <a:pt x="112175" y="607315"/>
                    <a:pt x="109182" y="605320"/>
                  </a:cubicBezTo>
                  <a:cubicBezTo>
                    <a:pt x="105770" y="603045"/>
                    <a:pt x="102614" y="600330"/>
                    <a:pt x="98946" y="598496"/>
                  </a:cubicBezTo>
                  <a:cubicBezTo>
                    <a:pt x="95729" y="596888"/>
                    <a:pt x="91927" y="596692"/>
                    <a:pt x="88710" y="595084"/>
                  </a:cubicBezTo>
                  <a:cubicBezTo>
                    <a:pt x="85042" y="593250"/>
                    <a:pt x="82221" y="589926"/>
                    <a:pt x="78474" y="588260"/>
                  </a:cubicBezTo>
                  <a:cubicBezTo>
                    <a:pt x="71901" y="585339"/>
                    <a:pt x="58003" y="581436"/>
                    <a:pt x="58003" y="581436"/>
                  </a:cubicBezTo>
                  <a:cubicBezTo>
                    <a:pt x="55728" y="578024"/>
                    <a:pt x="52844" y="574948"/>
                    <a:pt x="51179" y="571201"/>
                  </a:cubicBezTo>
                  <a:cubicBezTo>
                    <a:pt x="48258" y="564628"/>
                    <a:pt x="48671" y="556484"/>
                    <a:pt x="44355" y="550729"/>
                  </a:cubicBezTo>
                  <a:cubicBezTo>
                    <a:pt x="40943" y="546180"/>
                    <a:pt x="37133" y="541903"/>
                    <a:pt x="34119" y="537081"/>
                  </a:cubicBezTo>
                  <a:cubicBezTo>
                    <a:pt x="23833" y="520623"/>
                    <a:pt x="30215" y="527971"/>
                    <a:pt x="23883" y="513198"/>
                  </a:cubicBezTo>
                  <a:cubicBezTo>
                    <a:pt x="8825" y="478064"/>
                    <a:pt x="25763" y="525663"/>
                    <a:pt x="10236" y="479078"/>
                  </a:cubicBezTo>
                  <a:lnTo>
                    <a:pt x="6824" y="468842"/>
                  </a:lnTo>
                  <a:cubicBezTo>
                    <a:pt x="14665" y="421798"/>
                    <a:pt x="9434" y="469960"/>
                    <a:pt x="6824" y="434723"/>
                  </a:cubicBezTo>
                  <a:cubicBezTo>
                    <a:pt x="-3567" y="294440"/>
                    <a:pt x="8964" y="400666"/>
                    <a:pt x="0" y="328953"/>
                  </a:cubicBezTo>
                  <a:cubicBezTo>
                    <a:pt x="1137" y="322129"/>
                    <a:pt x="1911" y="315234"/>
                    <a:pt x="3412" y="308481"/>
                  </a:cubicBezTo>
                  <a:cubicBezTo>
                    <a:pt x="4192" y="304970"/>
                    <a:pt x="6044" y="301756"/>
                    <a:pt x="6824" y="298245"/>
                  </a:cubicBezTo>
                  <a:cubicBezTo>
                    <a:pt x="8325" y="291492"/>
                    <a:pt x="9258" y="284622"/>
                    <a:pt x="10236" y="277774"/>
                  </a:cubicBezTo>
                  <a:cubicBezTo>
                    <a:pt x="12620" y="261086"/>
                    <a:pt x="11327" y="253617"/>
                    <a:pt x="17059" y="240242"/>
                  </a:cubicBezTo>
                  <a:cubicBezTo>
                    <a:pt x="19062" y="235567"/>
                    <a:pt x="21360" y="231011"/>
                    <a:pt x="23883" y="226595"/>
                  </a:cubicBezTo>
                  <a:cubicBezTo>
                    <a:pt x="25918" y="223035"/>
                    <a:pt x="29042" y="220106"/>
                    <a:pt x="30707" y="216359"/>
                  </a:cubicBezTo>
                  <a:cubicBezTo>
                    <a:pt x="33628" y="209786"/>
                    <a:pt x="35256" y="202711"/>
                    <a:pt x="37531" y="195887"/>
                  </a:cubicBezTo>
                  <a:cubicBezTo>
                    <a:pt x="38668" y="192475"/>
                    <a:pt x="38785" y="188528"/>
                    <a:pt x="40943" y="185651"/>
                  </a:cubicBezTo>
                  <a:lnTo>
                    <a:pt x="51179" y="172004"/>
                  </a:lnTo>
                  <a:cubicBezTo>
                    <a:pt x="52316" y="168592"/>
                    <a:pt x="52844" y="164912"/>
                    <a:pt x="54591" y="161768"/>
                  </a:cubicBezTo>
                  <a:cubicBezTo>
                    <a:pt x="58574" y="154599"/>
                    <a:pt x="68239" y="141296"/>
                    <a:pt x="68239" y="141296"/>
                  </a:cubicBezTo>
                  <a:cubicBezTo>
                    <a:pt x="69376" y="136747"/>
                    <a:pt x="70005" y="132039"/>
                    <a:pt x="71651" y="127648"/>
                  </a:cubicBezTo>
                  <a:cubicBezTo>
                    <a:pt x="76148" y="115656"/>
                    <a:pt x="85319" y="103734"/>
                    <a:pt x="92122" y="93529"/>
                  </a:cubicBezTo>
                  <a:lnTo>
                    <a:pt x="98946" y="83293"/>
                  </a:lnTo>
                  <a:cubicBezTo>
                    <a:pt x="101221" y="79881"/>
                    <a:pt x="102358" y="75332"/>
                    <a:pt x="105770" y="73057"/>
                  </a:cubicBezTo>
                  <a:lnTo>
                    <a:pt x="126242" y="59410"/>
                  </a:lnTo>
                  <a:cubicBezTo>
                    <a:pt x="129654" y="57136"/>
                    <a:pt x="133197" y="55046"/>
                    <a:pt x="136477" y="52586"/>
                  </a:cubicBezTo>
                  <a:cubicBezTo>
                    <a:pt x="141026" y="49174"/>
                    <a:pt x="145466" y="45611"/>
                    <a:pt x="150125" y="42350"/>
                  </a:cubicBezTo>
                  <a:cubicBezTo>
                    <a:pt x="150135" y="42343"/>
                    <a:pt x="175710" y="25294"/>
                    <a:pt x="180833" y="21878"/>
                  </a:cubicBezTo>
                  <a:cubicBezTo>
                    <a:pt x="184245" y="19603"/>
                    <a:pt x="187178" y="16351"/>
                    <a:pt x="191068" y="15054"/>
                  </a:cubicBezTo>
                  <a:cubicBezTo>
                    <a:pt x="194480" y="13917"/>
                    <a:pt x="198087" y="13250"/>
                    <a:pt x="201304" y="11642"/>
                  </a:cubicBezTo>
                  <a:cubicBezTo>
                    <a:pt x="213791" y="5399"/>
                    <a:pt x="208301" y="3857"/>
                    <a:pt x="221776" y="1407"/>
                  </a:cubicBezTo>
                  <a:cubicBezTo>
                    <a:pt x="242869" y="-2428"/>
                    <a:pt x="250208" y="2544"/>
                    <a:pt x="259307" y="4819"/>
                  </a:cubicBezTo>
                  <a:close/>
                </a:path>
              </a:pathLst>
            </a:cu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0" name="Freeform 9"/>
            <p:cNvSpPr/>
            <p:nvPr/>
          </p:nvSpPr>
          <p:spPr bwMode="auto">
            <a:xfrm>
              <a:off x="4812030" y="2670355"/>
              <a:ext cx="490296" cy="671015"/>
            </a:xfrm>
            <a:custGeom>
              <a:avLst/>
              <a:gdLst>
                <a:gd name="connsiteX0" fmla="*/ 40943 w 508379"/>
                <a:gd name="connsiteY0" fmla="*/ 303663 h 641445"/>
                <a:gd name="connsiteX1" fmla="*/ 37531 w 508379"/>
                <a:gd name="connsiteY1" fmla="*/ 279779 h 641445"/>
                <a:gd name="connsiteX2" fmla="*/ 30707 w 508379"/>
                <a:gd name="connsiteY2" fmla="*/ 269543 h 641445"/>
                <a:gd name="connsiteX3" fmla="*/ 23883 w 508379"/>
                <a:gd name="connsiteY3" fmla="*/ 245660 h 641445"/>
                <a:gd name="connsiteX4" fmla="*/ 27295 w 508379"/>
                <a:gd name="connsiteY4" fmla="*/ 191069 h 641445"/>
                <a:gd name="connsiteX5" fmla="*/ 37531 w 508379"/>
                <a:gd name="connsiteY5" fmla="*/ 160361 h 641445"/>
                <a:gd name="connsiteX6" fmla="*/ 40943 w 508379"/>
                <a:gd name="connsiteY6" fmla="*/ 150125 h 641445"/>
                <a:gd name="connsiteX7" fmla="*/ 54591 w 508379"/>
                <a:gd name="connsiteY7" fmla="*/ 129654 h 641445"/>
                <a:gd name="connsiteX8" fmla="*/ 68239 w 508379"/>
                <a:gd name="connsiteY8" fmla="*/ 98946 h 641445"/>
                <a:gd name="connsiteX9" fmla="*/ 71650 w 508379"/>
                <a:gd name="connsiteY9" fmla="*/ 88711 h 641445"/>
                <a:gd name="connsiteX10" fmla="*/ 85298 w 508379"/>
                <a:gd name="connsiteY10" fmla="*/ 68239 h 641445"/>
                <a:gd name="connsiteX11" fmla="*/ 88710 w 508379"/>
                <a:gd name="connsiteY11" fmla="*/ 58003 h 641445"/>
                <a:gd name="connsiteX12" fmla="*/ 119418 w 508379"/>
                <a:gd name="connsiteY12" fmla="*/ 34119 h 641445"/>
                <a:gd name="connsiteX13" fmla="*/ 139889 w 508379"/>
                <a:gd name="connsiteY13" fmla="*/ 27296 h 641445"/>
                <a:gd name="connsiteX14" fmla="*/ 160361 w 508379"/>
                <a:gd name="connsiteY14" fmla="*/ 13648 h 641445"/>
                <a:gd name="connsiteX15" fmla="*/ 170597 w 508379"/>
                <a:gd name="connsiteY15" fmla="*/ 6824 h 641445"/>
                <a:gd name="connsiteX16" fmla="*/ 191068 w 508379"/>
                <a:gd name="connsiteY16" fmla="*/ 0 h 641445"/>
                <a:gd name="connsiteX17" fmla="*/ 242247 w 508379"/>
                <a:gd name="connsiteY17" fmla="*/ 6824 h 641445"/>
                <a:gd name="connsiteX18" fmla="*/ 252483 w 508379"/>
                <a:gd name="connsiteY18" fmla="*/ 10236 h 641445"/>
                <a:gd name="connsiteX19" fmla="*/ 266131 w 508379"/>
                <a:gd name="connsiteY19" fmla="*/ 13648 h 641445"/>
                <a:gd name="connsiteX20" fmla="*/ 276367 w 508379"/>
                <a:gd name="connsiteY20" fmla="*/ 20472 h 641445"/>
                <a:gd name="connsiteX21" fmla="*/ 290015 w 508379"/>
                <a:gd name="connsiteY21" fmla="*/ 23884 h 641445"/>
                <a:gd name="connsiteX22" fmla="*/ 300250 w 508379"/>
                <a:gd name="connsiteY22" fmla="*/ 27296 h 641445"/>
                <a:gd name="connsiteX23" fmla="*/ 313898 w 508379"/>
                <a:gd name="connsiteY23" fmla="*/ 34119 h 641445"/>
                <a:gd name="connsiteX24" fmla="*/ 324134 w 508379"/>
                <a:gd name="connsiteY24" fmla="*/ 37531 h 641445"/>
                <a:gd name="connsiteX25" fmla="*/ 334370 w 508379"/>
                <a:gd name="connsiteY25" fmla="*/ 44355 h 641445"/>
                <a:gd name="connsiteX26" fmla="*/ 358253 w 508379"/>
                <a:gd name="connsiteY26" fmla="*/ 54591 h 641445"/>
                <a:gd name="connsiteX27" fmla="*/ 368489 w 508379"/>
                <a:gd name="connsiteY27" fmla="*/ 64827 h 641445"/>
                <a:gd name="connsiteX28" fmla="*/ 406021 w 508379"/>
                <a:gd name="connsiteY28" fmla="*/ 81887 h 641445"/>
                <a:gd name="connsiteX29" fmla="*/ 426492 w 508379"/>
                <a:gd name="connsiteY29" fmla="*/ 95534 h 641445"/>
                <a:gd name="connsiteX30" fmla="*/ 436728 w 508379"/>
                <a:gd name="connsiteY30" fmla="*/ 105770 h 641445"/>
                <a:gd name="connsiteX31" fmla="*/ 446964 w 508379"/>
                <a:gd name="connsiteY31" fmla="*/ 109182 h 641445"/>
                <a:gd name="connsiteX32" fmla="*/ 467436 w 508379"/>
                <a:gd name="connsiteY32" fmla="*/ 119418 h 641445"/>
                <a:gd name="connsiteX33" fmla="*/ 477671 w 508379"/>
                <a:gd name="connsiteY33" fmla="*/ 129654 h 641445"/>
                <a:gd name="connsiteX34" fmla="*/ 487907 w 508379"/>
                <a:gd name="connsiteY34" fmla="*/ 136478 h 641445"/>
                <a:gd name="connsiteX35" fmla="*/ 494731 w 508379"/>
                <a:gd name="connsiteY35" fmla="*/ 156949 h 641445"/>
                <a:gd name="connsiteX36" fmla="*/ 498143 w 508379"/>
                <a:gd name="connsiteY36" fmla="*/ 167185 h 641445"/>
                <a:gd name="connsiteX37" fmla="*/ 501555 w 508379"/>
                <a:gd name="connsiteY37" fmla="*/ 201305 h 641445"/>
                <a:gd name="connsiteX38" fmla="*/ 508379 w 508379"/>
                <a:gd name="connsiteY38" fmla="*/ 235424 h 641445"/>
                <a:gd name="connsiteX39" fmla="*/ 501555 w 508379"/>
                <a:gd name="connsiteY39" fmla="*/ 327546 h 641445"/>
                <a:gd name="connsiteX40" fmla="*/ 484495 w 508379"/>
                <a:gd name="connsiteY40" fmla="*/ 365078 h 641445"/>
                <a:gd name="connsiteX41" fmla="*/ 474259 w 508379"/>
                <a:gd name="connsiteY41" fmla="*/ 399197 h 641445"/>
                <a:gd name="connsiteX42" fmla="*/ 470847 w 508379"/>
                <a:gd name="connsiteY42" fmla="*/ 409433 h 641445"/>
                <a:gd name="connsiteX43" fmla="*/ 467436 w 508379"/>
                <a:gd name="connsiteY43" fmla="*/ 423081 h 641445"/>
                <a:gd name="connsiteX44" fmla="*/ 457200 w 508379"/>
                <a:gd name="connsiteY44" fmla="*/ 440140 h 641445"/>
                <a:gd name="connsiteX45" fmla="*/ 453788 w 508379"/>
                <a:gd name="connsiteY45" fmla="*/ 450376 h 641445"/>
                <a:gd name="connsiteX46" fmla="*/ 446964 w 508379"/>
                <a:gd name="connsiteY46" fmla="*/ 460612 h 641445"/>
                <a:gd name="connsiteX47" fmla="*/ 440140 w 508379"/>
                <a:gd name="connsiteY47" fmla="*/ 474260 h 641445"/>
                <a:gd name="connsiteX48" fmla="*/ 436728 w 508379"/>
                <a:gd name="connsiteY48" fmla="*/ 484496 h 641445"/>
                <a:gd name="connsiteX49" fmla="*/ 423080 w 508379"/>
                <a:gd name="connsiteY49" fmla="*/ 511791 h 641445"/>
                <a:gd name="connsiteX50" fmla="*/ 388961 w 508379"/>
                <a:gd name="connsiteY50" fmla="*/ 542499 h 641445"/>
                <a:gd name="connsiteX51" fmla="*/ 378725 w 508379"/>
                <a:gd name="connsiteY51" fmla="*/ 552734 h 641445"/>
                <a:gd name="connsiteX52" fmla="*/ 348018 w 508379"/>
                <a:gd name="connsiteY52" fmla="*/ 573206 h 641445"/>
                <a:gd name="connsiteX53" fmla="*/ 334370 w 508379"/>
                <a:gd name="connsiteY53" fmla="*/ 583442 h 641445"/>
                <a:gd name="connsiteX54" fmla="*/ 310486 w 508379"/>
                <a:gd name="connsiteY54" fmla="*/ 597090 h 641445"/>
                <a:gd name="connsiteX55" fmla="*/ 300250 w 508379"/>
                <a:gd name="connsiteY55" fmla="*/ 607325 h 641445"/>
                <a:gd name="connsiteX56" fmla="*/ 290015 w 508379"/>
                <a:gd name="connsiteY56" fmla="*/ 610737 h 641445"/>
                <a:gd name="connsiteX57" fmla="*/ 279779 w 508379"/>
                <a:gd name="connsiteY57" fmla="*/ 617561 h 641445"/>
                <a:gd name="connsiteX58" fmla="*/ 269543 w 508379"/>
                <a:gd name="connsiteY58" fmla="*/ 620973 h 641445"/>
                <a:gd name="connsiteX59" fmla="*/ 238836 w 508379"/>
                <a:gd name="connsiteY59" fmla="*/ 634621 h 641445"/>
                <a:gd name="connsiteX60" fmla="*/ 156949 w 508379"/>
                <a:gd name="connsiteY60" fmla="*/ 641445 h 641445"/>
                <a:gd name="connsiteX61" fmla="*/ 95534 w 508379"/>
                <a:gd name="connsiteY61" fmla="*/ 638033 h 641445"/>
                <a:gd name="connsiteX62" fmla="*/ 71650 w 508379"/>
                <a:gd name="connsiteY62" fmla="*/ 631209 h 641445"/>
                <a:gd name="connsiteX63" fmla="*/ 58003 w 508379"/>
                <a:gd name="connsiteY63" fmla="*/ 620973 h 641445"/>
                <a:gd name="connsiteX64" fmla="*/ 44355 w 508379"/>
                <a:gd name="connsiteY64" fmla="*/ 614149 h 641445"/>
                <a:gd name="connsiteX65" fmla="*/ 13647 w 508379"/>
                <a:gd name="connsiteY65" fmla="*/ 593678 h 641445"/>
                <a:gd name="connsiteX66" fmla="*/ 13647 w 508379"/>
                <a:gd name="connsiteY66" fmla="*/ 573206 h 641445"/>
                <a:gd name="connsiteX67" fmla="*/ 6824 w 508379"/>
                <a:gd name="connsiteY67" fmla="*/ 549322 h 641445"/>
                <a:gd name="connsiteX68" fmla="*/ 0 w 508379"/>
                <a:gd name="connsiteY68" fmla="*/ 525439 h 641445"/>
                <a:gd name="connsiteX69" fmla="*/ 3412 w 508379"/>
                <a:gd name="connsiteY69" fmla="*/ 501555 h 641445"/>
                <a:gd name="connsiteX70" fmla="*/ 6824 w 508379"/>
                <a:gd name="connsiteY70" fmla="*/ 481084 h 641445"/>
                <a:gd name="connsiteX71" fmla="*/ 3412 w 508379"/>
                <a:gd name="connsiteY71" fmla="*/ 470848 h 641445"/>
                <a:gd name="connsiteX72" fmla="*/ 13647 w 508379"/>
                <a:gd name="connsiteY72" fmla="*/ 450376 h 641445"/>
                <a:gd name="connsiteX73" fmla="*/ 23883 w 508379"/>
                <a:gd name="connsiteY73" fmla="*/ 446964 h 641445"/>
                <a:gd name="connsiteX74" fmla="*/ 27295 w 508379"/>
                <a:gd name="connsiteY74" fmla="*/ 436728 h 641445"/>
                <a:gd name="connsiteX75" fmla="*/ 30707 w 508379"/>
                <a:gd name="connsiteY75" fmla="*/ 412845 h 641445"/>
                <a:gd name="connsiteX76" fmla="*/ 40943 w 508379"/>
                <a:gd name="connsiteY76" fmla="*/ 406021 h 641445"/>
                <a:gd name="connsiteX77" fmla="*/ 51179 w 508379"/>
                <a:gd name="connsiteY77" fmla="*/ 385549 h 641445"/>
                <a:gd name="connsiteX78" fmla="*/ 58003 w 508379"/>
                <a:gd name="connsiteY78" fmla="*/ 375314 h 641445"/>
                <a:gd name="connsiteX79" fmla="*/ 61415 w 508379"/>
                <a:gd name="connsiteY79" fmla="*/ 365078 h 641445"/>
                <a:gd name="connsiteX80" fmla="*/ 58003 w 508379"/>
                <a:gd name="connsiteY80" fmla="*/ 354842 h 641445"/>
                <a:gd name="connsiteX81" fmla="*/ 54591 w 508379"/>
                <a:gd name="connsiteY81" fmla="*/ 334370 h 641445"/>
                <a:gd name="connsiteX82" fmla="*/ 51179 w 508379"/>
                <a:gd name="connsiteY82" fmla="*/ 320722 h 641445"/>
                <a:gd name="connsiteX83" fmla="*/ 44355 w 508379"/>
                <a:gd name="connsiteY83" fmla="*/ 310487 h 641445"/>
                <a:gd name="connsiteX84" fmla="*/ 40943 w 508379"/>
                <a:gd name="connsiteY84" fmla="*/ 303663 h 641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08379" h="641445">
                  <a:moveTo>
                    <a:pt x="40943" y="303663"/>
                  </a:moveTo>
                  <a:cubicBezTo>
                    <a:pt x="39806" y="298545"/>
                    <a:pt x="39842" y="287482"/>
                    <a:pt x="37531" y="279779"/>
                  </a:cubicBezTo>
                  <a:cubicBezTo>
                    <a:pt x="36353" y="275851"/>
                    <a:pt x="32541" y="273211"/>
                    <a:pt x="30707" y="269543"/>
                  </a:cubicBezTo>
                  <a:cubicBezTo>
                    <a:pt x="28259" y="264647"/>
                    <a:pt x="24977" y="250034"/>
                    <a:pt x="23883" y="245660"/>
                  </a:cubicBezTo>
                  <a:cubicBezTo>
                    <a:pt x="25020" y="227463"/>
                    <a:pt x="24832" y="209134"/>
                    <a:pt x="27295" y="191069"/>
                  </a:cubicBezTo>
                  <a:lnTo>
                    <a:pt x="37531" y="160361"/>
                  </a:lnTo>
                  <a:cubicBezTo>
                    <a:pt x="38668" y="156949"/>
                    <a:pt x="38948" y="153117"/>
                    <a:pt x="40943" y="150125"/>
                  </a:cubicBezTo>
                  <a:cubicBezTo>
                    <a:pt x="45492" y="143301"/>
                    <a:pt x="51998" y="137434"/>
                    <a:pt x="54591" y="129654"/>
                  </a:cubicBezTo>
                  <a:cubicBezTo>
                    <a:pt x="62712" y="105292"/>
                    <a:pt x="57425" y="115167"/>
                    <a:pt x="68239" y="98946"/>
                  </a:cubicBezTo>
                  <a:cubicBezTo>
                    <a:pt x="69376" y="95534"/>
                    <a:pt x="69904" y="91855"/>
                    <a:pt x="71650" y="88711"/>
                  </a:cubicBezTo>
                  <a:cubicBezTo>
                    <a:pt x="75633" y="81542"/>
                    <a:pt x="82704" y="76020"/>
                    <a:pt x="85298" y="68239"/>
                  </a:cubicBezTo>
                  <a:cubicBezTo>
                    <a:pt x="86435" y="64827"/>
                    <a:pt x="86715" y="60996"/>
                    <a:pt x="88710" y="58003"/>
                  </a:cubicBezTo>
                  <a:cubicBezTo>
                    <a:pt x="93757" y="50433"/>
                    <a:pt x="113608" y="36055"/>
                    <a:pt x="119418" y="34119"/>
                  </a:cubicBezTo>
                  <a:cubicBezTo>
                    <a:pt x="126242" y="31845"/>
                    <a:pt x="133904" y="31286"/>
                    <a:pt x="139889" y="27296"/>
                  </a:cubicBezTo>
                  <a:lnTo>
                    <a:pt x="160361" y="13648"/>
                  </a:lnTo>
                  <a:cubicBezTo>
                    <a:pt x="163773" y="11373"/>
                    <a:pt x="166707" y="8121"/>
                    <a:pt x="170597" y="6824"/>
                  </a:cubicBezTo>
                  <a:lnTo>
                    <a:pt x="191068" y="0"/>
                  </a:lnTo>
                  <a:cubicBezTo>
                    <a:pt x="205853" y="1643"/>
                    <a:pt x="226931" y="3420"/>
                    <a:pt x="242247" y="6824"/>
                  </a:cubicBezTo>
                  <a:cubicBezTo>
                    <a:pt x="245758" y="7604"/>
                    <a:pt x="249025" y="9248"/>
                    <a:pt x="252483" y="10236"/>
                  </a:cubicBezTo>
                  <a:cubicBezTo>
                    <a:pt x="256992" y="11524"/>
                    <a:pt x="261582" y="12511"/>
                    <a:pt x="266131" y="13648"/>
                  </a:cubicBezTo>
                  <a:cubicBezTo>
                    <a:pt x="269543" y="15923"/>
                    <a:pt x="272598" y="18857"/>
                    <a:pt x="276367" y="20472"/>
                  </a:cubicBezTo>
                  <a:cubicBezTo>
                    <a:pt x="280677" y="22319"/>
                    <a:pt x="285506" y="22596"/>
                    <a:pt x="290015" y="23884"/>
                  </a:cubicBezTo>
                  <a:cubicBezTo>
                    <a:pt x="293473" y="24872"/>
                    <a:pt x="296944" y="25879"/>
                    <a:pt x="300250" y="27296"/>
                  </a:cubicBezTo>
                  <a:cubicBezTo>
                    <a:pt x="304925" y="29299"/>
                    <a:pt x="309223" y="32116"/>
                    <a:pt x="313898" y="34119"/>
                  </a:cubicBezTo>
                  <a:cubicBezTo>
                    <a:pt x="317204" y="35536"/>
                    <a:pt x="320917" y="35923"/>
                    <a:pt x="324134" y="37531"/>
                  </a:cubicBezTo>
                  <a:cubicBezTo>
                    <a:pt x="327802" y="39365"/>
                    <a:pt x="330810" y="42320"/>
                    <a:pt x="334370" y="44355"/>
                  </a:cubicBezTo>
                  <a:cubicBezTo>
                    <a:pt x="346175" y="51100"/>
                    <a:pt x="346770" y="50763"/>
                    <a:pt x="358253" y="54591"/>
                  </a:cubicBezTo>
                  <a:cubicBezTo>
                    <a:pt x="361665" y="58003"/>
                    <a:pt x="364418" y="62236"/>
                    <a:pt x="368489" y="64827"/>
                  </a:cubicBezTo>
                  <a:cubicBezTo>
                    <a:pt x="385271" y="75507"/>
                    <a:pt x="390989" y="76876"/>
                    <a:pt x="406021" y="81887"/>
                  </a:cubicBezTo>
                  <a:cubicBezTo>
                    <a:pt x="412845" y="86436"/>
                    <a:pt x="420693" y="89735"/>
                    <a:pt x="426492" y="95534"/>
                  </a:cubicBezTo>
                  <a:cubicBezTo>
                    <a:pt x="429904" y="98946"/>
                    <a:pt x="432713" y="103093"/>
                    <a:pt x="436728" y="105770"/>
                  </a:cubicBezTo>
                  <a:cubicBezTo>
                    <a:pt x="439721" y="107765"/>
                    <a:pt x="443747" y="107574"/>
                    <a:pt x="446964" y="109182"/>
                  </a:cubicBezTo>
                  <a:cubicBezTo>
                    <a:pt x="473421" y="122411"/>
                    <a:pt x="441708" y="110842"/>
                    <a:pt x="467436" y="119418"/>
                  </a:cubicBezTo>
                  <a:cubicBezTo>
                    <a:pt x="470848" y="122830"/>
                    <a:pt x="473964" y="126565"/>
                    <a:pt x="477671" y="129654"/>
                  </a:cubicBezTo>
                  <a:cubicBezTo>
                    <a:pt x="480821" y="132279"/>
                    <a:pt x="485734" y="133001"/>
                    <a:pt x="487907" y="136478"/>
                  </a:cubicBezTo>
                  <a:cubicBezTo>
                    <a:pt x="491719" y="142577"/>
                    <a:pt x="492456" y="150125"/>
                    <a:pt x="494731" y="156949"/>
                  </a:cubicBezTo>
                  <a:lnTo>
                    <a:pt x="498143" y="167185"/>
                  </a:lnTo>
                  <a:cubicBezTo>
                    <a:pt x="499280" y="178558"/>
                    <a:pt x="499859" y="190001"/>
                    <a:pt x="501555" y="201305"/>
                  </a:cubicBezTo>
                  <a:cubicBezTo>
                    <a:pt x="503276" y="212775"/>
                    <a:pt x="508379" y="235424"/>
                    <a:pt x="508379" y="235424"/>
                  </a:cubicBezTo>
                  <a:cubicBezTo>
                    <a:pt x="506945" y="265536"/>
                    <a:pt x="508231" y="297507"/>
                    <a:pt x="501555" y="327546"/>
                  </a:cubicBezTo>
                  <a:cubicBezTo>
                    <a:pt x="497959" y="343728"/>
                    <a:pt x="491173" y="345044"/>
                    <a:pt x="484495" y="365078"/>
                  </a:cubicBezTo>
                  <a:cubicBezTo>
                    <a:pt x="468281" y="413718"/>
                    <a:pt x="484571" y="363107"/>
                    <a:pt x="474259" y="399197"/>
                  </a:cubicBezTo>
                  <a:cubicBezTo>
                    <a:pt x="473271" y="402655"/>
                    <a:pt x="471835" y="405975"/>
                    <a:pt x="470847" y="409433"/>
                  </a:cubicBezTo>
                  <a:cubicBezTo>
                    <a:pt x="469559" y="413942"/>
                    <a:pt x="469340" y="418796"/>
                    <a:pt x="467436" y="423081"/>
                  </a:cubicBezTo>
                  <a:cubicBezTo>
                    <a:pt x="464743" y="429141"/>
                    <a:pt x="460166" y="434209"/>
                    <a:pt x="457200" y="440140"/>
                  </a:cubicBezTo>
                  <a:cubicBezTo>
                    <a:pt x="455592" y="443357"/>
                    <a:pt x="455396" y="447159"/>
                    <a:pt x="453788" y="450376"/>
                  </a:cubicBezTo>
                  <a:cubicBezTo>
                    <a:pt x="451954" y="454044"/>
                    <a:pt x="448999" y="457052"/>
                    <a:pt x="446964" y="460612"/>
                  </a:cubicBezTo>
                  <a:cubicBezTo>
                    <a:pt x="444440" y="465028"/>
                    <a:pt x="442144" y="469585"/>
                    <a:pt x="440140" y="474260"/>
                  </a:cubicBezTo>
                  <a:cubicBezTo>
                    <a:pt x="438723" y="477566"/>
                    <a:pt x="437991" y="481128"/>
                    <a:pt x="436728" y="484496"/>
                  </a:cubicBezTo>
                  <a:cubicBezTo>
                    <a:pt x="432057" y="496951"/>
                    <a:pt x="430840" y="502091"/>
                    <a:pt x="423080" y="511791"/>
                  </a:cubicBezTo>
                  <a:cubicBezTo>
                    <a:pt x="384016" y="560623"/>
                    <a:pt x="419401" y="520758"/>
                    <a:pt x="388961" y="542499"/>
                  </a:cubicBezTo>
                  <a:cubicBezTo>
                    <a:pt x="385035" y="545303"/>
                    <a:pt x="382534" y="549772"/>
                    <a:pt x="378725" y="552734"/>
                  </a:cubicBezTo>
                  <a:cubicBezTo>
                    <a:pt x="348061" y="576583"/>
                    <a:pt x="368467" y="557869"/>
                    <a:pt x="348018" y="573206"/>
                  </a:cubicBezTo>
                  <a:cubicBezTo>
                    <a:pt x="343469" y="576618"/>
                    <a:pt x="339192" y="580428"/>
                    <a:pt x="334370" y="583442"/>
                  </a:cubicBezTo>
                  <a:cubicBezTo>
                    <a:pt x="321018" y="591787"/>
                    <a:pt x="321759" y="587697"/>
                    <a:pt x="310486" y="597090"/>
                  </a:cubicBezTo>
                  <a:cubicBezTo>
                    <a:pt x="306779" y="600179"/>
                    <a:pt x="304265" y="604649"/>
                    <a:pt x="300250" y="607325"/>
                  </a:cubicBezTo>
                  <a:cubicBezTo>
                    <a:pt x="297258" y="609320"/>
                    <a:pt x="293232" y="609129"/>
                    <a:pt x="290015" y="610737"/>
                  </a:cubicBezTo>
                  <a:cubicBezTo>
                    <a:pt x="286347" y="612571"/>
                    <a:pt x="283447" y="615727"/>
                    <a:pt x="279779" y="617561"/>
                  </a:cubicBezTo>
                  <a:cubicBezTo>
                    <a:pt x="276562" y="619169"/>
                    <a:pt x="272760" y="619365"/>
                    <a:pt x="269543" y="620973"/>
                  </a:cubicBezTo>
                  <a:cubicBezTo>
                    <a:pt x="252157" y="629666"/>
                    <a:pt x="265241" y="630220"/>
                    <a:pt x="238836" y="634621"/>
                  </a:cubicBezTo>
                  <a:cubicBezTo>
                    <a:pt x="198140" y="641404"/>
                    <a:pt x="225271" y="637649"/>
                    <a:pt x="156949" y="641445"/>
                  </a:cubicBezTo>
                  <a:cubicBezTo>
                    <a:pt x="136477" y="640308"/>
                    <a:pt x="115953" y="639889"/>
                    <a:pt x="95534" y="638033"/>
                  </a:cubicBezTo>
                  <a:cubicBezTo>
                    <a:pt x="89643" y="637497"/>
                    <a:pt x="77709" y="633229"/>
                    <a:pt x="71650" y="631209"/>
                  </a:cubicBezTo>
                  <a:cubicBezTo>
                    <a:pt x="67101" y="627797"/>
                    <a:pt x="62825" y="623987"/>
                    <a:pt x="58003" y="620973"/>
                  </a:cubicBezTo>
                  <a:cubicBezTo>
                    <a:pt x="53690" y="618277"/>
                    <a:pt x="48587" y="616970"/>
                    <a:pt x="44355" y="614149"/>
                  </a:cubicBezTo>
                  <a:cubicBezTo>
                    <a:pt x="6498" y="588912"/>
                    <a:pt x="45560" y="609635"/>
                    <a:pt x="13647" y="593678"/>
                  </a:cubicBezTo>
                  <a:cubicBezTo>
                    <a:pt x="4551" y="566382"/>
                    <a:pt x="13647" y="600502"/>
                    <a:pt x="13647" y="573206"/>
                  </a:cubicBezTo>
                  <a:cubicBezTo>
                    <a:pt x="13647" y="567869"/>
                    <a:pt x="8434" y="554956"/>
                    <a:pt x="6824" y="549322"/>
                  </a:cubicBezTo>
                  <a:cubicBezTo>
                    <a:pt x="-1745" y="519333"/>
                    <a:pt x="8181" y="549982"/>
                    <a:pt x="0" y="525439"/>
                  </a:cubicBezTo>
                  <a:cubicBezTo>
                    <a:pt x="1137" y="517478"/>
                    <a:pt x="2189" y="509504"/>
                    <a:pt x="3412" y="501555"/>
                  </a:cubicBezTo>
                  <a:cubicBezTo>
                    <a:pt x="4464" y="494718"/>
                    <a:pt x="6824" y="488002"/>
                    <a:pt x="6824" y="481084"/>
                  </a:cubicBezTo>
                  <a:cubicBezTo>
                    <a:pt x="6824" y="477487"/>
                    <a:pt x="4549" y="474260"/>
                    <a:pt x="3412" y="470848"/>
                  </a:cubicBezTo>
                  <a:cubicBezTo>
                    <a:pt x="5659" y="464106"/>
                    <a:pt x="7636" y="455185"/>
                    <a:pt x="13647" y="450376"/>
                  </a:cubicBezTo>
                  <a:cubicBezTo>
                    <a:pt x="16455" y="448129"/>
                    <a:pt x="20471" y="448101"/>
                    <a:pt x="23883" y="446964"/>
                  </a:cubicBezTo>
                  <a:cubicBezTo>
                    <a:pt x="25020" y="443552"/>
                    <a:pt x="26590" y="440255"/>
                    <a:pt x="27295" y="436728"/>
                  </a:cubicBezTo>
                  <a:cubicBezTo>
                    <a:pt x="28872" y="428842"/>
                    <a:pt x="27441" y="420194"/>
                    <a:pt x="30707" y="412845"/>
                  </a:cubicBezTo>
                  <a:cubicBezTo>
                    <a:pt x="32373" y="409098"/>
                    <a:pt x="37531" y="408296"/>
                    <a:pt x="40943" y="406021"/>
                  </a:cubicBezTo>
                  <a:cubicBezTo>
                    <a:pt x="60503" y="376681"/>
                    <a:pt x="37050" y="413806"/>
                    <a:pt x="51179" y="385549"/>
                  </a:cubicBezTo>
                  <a:cubicBezTo>
                    <a:pt x="53013" y="381881"/>
                    <a:pt x="55728" y="378726"/>
                    <a:pt x="58003" y="375314"/>
                  </a:cubicBezTo>
                  <a:cubicBezTo>
                    <a:pt x="59140" y="371902"/>
                    <a:pt x="61415" y="368675"/>
                    <a:pt x="61415" y="365078"/>
                  </a:cubicBezTo>
                  <a:cubicBezTo>
                    <a:pt x="61415" y="361481"/>
                    <a:pt x="58783" y="358353"/>
                    <a:pt x="58003" y="354842"/>
                  </a:cubicBezTo>
                  <a:cubicBezTo>
                    <a:pt x="56502" y="348089"/>
                    <a:pt x="55948" y="341154"/>
                    <a:pt x="54591" y="334370"/>
                  </a:cubicBezTo>
                  <a:cubicBezTo>
                    <a:pt x="53671" y="329772"/>
                    <a:pt x="53026" y="325032"/>
                    <a:pt x="51179" y="320722"/>
                  </a:cubicBezTo>
                  <a:cubicBezTo>
                    <a:pt x="49564" y="316953"/>
                    <a:pt x="45652" y="314377"/>
                    <a:pt x="44355" y="310487"/>
                  </a:cubicBezTo>
                  <a:cubicBezTo>
                    <a:pt x="43995" y="309408"/>
                    <a:pt x="42080" y="308781"/>
                    <a:pt x="40943" y="303663"/>
                  </a:cubicBezTo>
                  <a:close/>
                </a:path>
              </a:pathLst>
            </a:cu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1" name="Freeform 10"/>
            <p:cNvSpPr/>
            <p:nvPr/>
          </p:nvSpPr>
          <p:spPr bwMode="auto">
            <a:xfrm>
              <a:off x="3442648" y="2537077"/>
              <a:ext cx="330958" cy="622380"/>
            </a:xfrm>
            <a:custGeom>
              <a:avLst/>
              <a:gdLst>
                <a:gd name="connsiteX0" fmla="*/ 259307 w 330958"/>
                <a:gd name="connsiteY0" fmla="*/ 4819 h 622380"/>
                <a:gd name="connsiteX1" fmla="*/ 276367 w 330958"/>
                <a:gd name="connsiteY1" fmla="*/ 15054 h 622380"/>
                <a:gd name="connsiteX2" fmla="*/ 283191 w 330958"/>
                <a:gd name="connsiteY2" fmla="*/ 28702 h 622380"/>
                <a:gd name="connsiteX3" fmla="*/ 300251 w 330958"/>
                <a:gd name="connsiteY3" fmla="*/ 49174 h 622380"/>
                <a:gd name="connsiteX4" fmla="*/ 303662 w 330958"/>
                <a:gd name="connsiteY4" fmla="*/ 66233 h 622380"/>
                <a:gd name="connsiteX5" fmla="*/ 310486 w 330958"/>
                <a:gd name="connsiteY5" fmla="*/ 107177 h 622380"/>
                <a:gd name="connsiteX6" fmla="*/ 317310 w 330958"/>
                <a:gd name="connsiteY6" fmla="*/ 131060 h 622380"/>
                <a:gd name="connsiteX7" fmla="*/ 307074 w 330958"/>
                <a:gd name="connsiteY7" fmla="*/ 134472 h 622380"/>
                <a:gd name="connsiteX8" fmla="*/ 317310 w 330958"/>
                <a:gd name="connsiteY8" fmla="*/ 137884 h 622380"/>
                <a:gd name="connsiteX9" fmla="*/ 307074 w 330958"/>
                <a:gd name="connsiteY9" fmla="*/ 134472 h 622380"/>
                <a:gd name="connsiteX10" fmla="*/ 313898 w 330958"/>
                <a:gd name="connsiteY10" fmla="*/ 144708 h 622380"/>
                <a:gd name="connsiteX11" fmla="*/ 313898 w 330958"/>
                <a:gd name="connsiteY11" fmla="*/ 216359 h 622380"/>
                <a:gd name="connsiteX12" fmla="*/ 310486 w 330958"/>
                <a:gd name="connsiteY12" fmla="*/ 233419 h 622380"/>
                <a:gd name="connsiteX13" fmla="*/ 307074 w 330958"/>
                <a:gd name="connsiteY13" fmla="*/ 243654 h 622380"/>
                <a:gd name="connsiteX14" fmla="*/ 317310 w 330958"/>
                <a:gd name="connsiteY14" fmla="*/ 267538 h 622380"/>
                <a:gd name="connsiteX15" fmla="*/ 320722 w 330958"/>
                <a:gd name="connsiteY15" fmla="*/ 291422 h 622380"/>
                <a:gd name="connsiteX16" fmla="*/ 324134 w 330958"/>
                <a:gd name="connsiteY16" fmla="*/ 322129 h 622380"/>
                <a:gd name="connsiteX17" fmla="*/ 330958 w 330958"/>
                <a:gd name="connsiteY17" fmla="*/ 346013 h 622380"/>
                <a:gd name="connsiteX18" fmla="*/ 324134 w 330958"/>
                <a:gd name="connsiteY18" fmla="*/ 414251 h 622380"/>
                <a:gd name="connsiteX19" fmla="*/ 317310 w 330958"/>
                <a:gd name="connsiteY19" fmla="*/ 434723 h 622380"/>
                <a:gd name="connsiteX20" fmla="*/ 303662 w 330958"/>
                <a:gd name="connsiteY20" fmla="*/ 458607 h 622380"/>
                <a:gd name="connsiteX21" fmla="*/ 296839 w 330958"/>
                <a:gd name="connsiteY21" fmla="*/ 482490 h 622380"/>
                <a:gd name="connsiteX22" fmla="*/ 290015 w 330958"/>
                <a:gd name="connsiteY22" fmla="*/ 496138 h 622380"/>
                <a:gd name="connsiteX23" fmla="*/ 283191 w 330958"/>
                <a:gd name="connsiteY23" fmla="*/ 516610 h 622380"/>
                <a:gd name="connsiteX24" fmla="*/ 269543 w 330958"/>
                <a:gd name="connsiteY24" fmla="*/ 537081 h 622380"/>
                <a:gd name="connsiteX25" fmla="*/ 262719 w 330958"/>
                <a:gd name="connsiteY25" fmla="*/ 547317 h 622380"/>
                <a:gd name="connsiteX26" fmla="*/ 252483 w 330958"/>
                <a:gd name="connsiteY26" fmla="*/ 557553 h 622380"/>
                <a:gd name="connsiteX27" fmla="*/ 245659 w 330958"/>
                <a:gd name="connsiteY27" fmla="*/ 567789 h 622380"/>
                <a:gd name="connsiteX28" fmla="*/ 225188 w 330958"/>
                <a:gd name="connsiteY28" fmla="*/ 588260 h 622380"/>
                <a:gd name="connsiteX29" fmla="*/ 214952 w 330958"/>
                <a:gd name="connsiteY29" fmla="*/ 598496 h 622380"/>
                <a:gd name="connsiteX30" fmla="*/ 194480 w 330958"/>
                <a:gd name="connsiteY30" fmla="*/ 615556 h 622380"/>
                <a:gd name="connsiteX31" fmla="*/ 174009 w 330958"/>
                <a:gd name="connsiteY31" fmla="*/ 622380 h 622380"/>
                <a:gd name="connsiteX32" fmla="*/ 153537 w 330958"/>
                <a:gd name="connsiteY32" fmla="*/ 618968 h 622380"/>
                <a:gd name="connsiteX33" fmla="*/ 119418 w 330958"/>
                <a:gd name="connsiteY33" fmla="*/ 608732 h 622380"/>
                <a:gd name="connsiteX34" fmla="*/ 109182 w 330958"/>
                <a:gd name="connsiteY34" fmla="*/ 605320 h 622380"/>
                <a:gd name="connsiteX35" fmla="*/ 98946 w 330958"/>
                <a:gd name="connsiteY35" fmla="*/ 598496 h 622380"/>
                <a:gd name="connsiteX36" fmla="*/ 88710 w 330958"/>
                <a:gd name="connsiteY36" fmla="*/ 595084 h 622380"/>
                <a:gd name="connsiteX37" fmla="*/ 78474 w 330958"/>
                <a:gd name="connsiteY37" fmla="*/ 588260 h 622380"/>
                <a:gd name="connsiteX38" fmla="*/ 58003 w 330958"/>
                <a:gd name="connsiteY38" fmla="*/ 581436 h 622380"/>
                <a:gd name="connsiteX39" fmla="*/ 51179 w 330958"/>
                <a:gd name="connsiteY39" fmla="*/ 571201 h 622380"/>
                <a:gd name="connsiteX40" fmla="*/ 44355 w 330958"/>
                <a:gd name="connsiteY40" fmla="*/ 550729 h 622380"/>
                <a:gd name="connsiteX41" fmla="*/ 34119 w 330958"/>
                <a:gd name="connsiteY41" fmla="*/ 537081 h 622380"/>
                <a:gd name="connsiteX42" fmla="*/ 23883 w 330958"/>
                <a:gd name="connsiteY42" fmla="*/ 513198 h 622380"/>
                <a:gd name="connsiteX43" fmla="*/ 10236 w 330958"/>
                <a:gd name="connsiteY43" fmla="*/ 479078 h 622380"/>
                <a:gd name="connsiteX44" fmla="*/ 6824 w 330958"/>
                <a:gd name="connsiteY44" fmla="*/ 468842 h 622380"/>
                <a:gd name="connsiteX45" fmla="*/ 6824 w 330958"/>
                <a:gd name="connsiteY45" fmla="*/ 434723 h 622380"/>
                <a:gd name="connsiteX46" fmla="*/ 0 w 330958"/>
                <a:gd name="connsiteY46" fmla="*/ 328953 h 622380"/>
                <a:gd name="connsiteX47" fmla="*/ 3412 w 330958"/>
                <a:gd name="connsiteY47" fmla="*/ 308481 h 622380"/>
                <a:gd name="connsiteX48" fmla="*/ 6824 w 330958"/>
                <a:gd name="connsiteY48" fmla="*/ 298245 h 622380"/>
                <a:gd name="connsiteX49" fmla="*/ 10236 w 330958"/>
                <a:gd name="connsiteY49" fmla="*/ 277774 h 622380"/>
                <a:gd name="connsiteX50" fmla="*/ 17059 w 330958"/>
                <a:gd name="connsiteY50" fmla="*/ 240242 h 622380"/>
                <a:gd name="connsiteX51" fmla="*/ 23883 w 330958"/>
                <a:gd name="connsiteY51" fmla="*/ 226595 h 622380"/>
                <a:gd name="connsiteX52" fmla="*/ 30707 w 330958"/>
                <a:gd name="connsiteY52" fmla="*/ 216359 h 622380"/>
                <a:gd name="connsiteX53" fmla="*/ 37531 w 330958"/>
                <a:gd name="connsiteY53" fmla="*/ 195887 h 622380"/>
                <a:gd name="connsiteX54" fmla="*/ 40943 w 330958"/>
                <a:gd name="connsiteY54" fmla="*/ 185651 h 622380"/>
                <a:gd name="connsiteX55" fmla="*/ 51179 w 330958"/>
                <a:gd name="connsiteY55" fmla="*/ 172004 h 622380"/>
                <a:gd name="connsiteX56" fmla="*/ 54591 w 330958"/>
                <a:gd name="connsiteY56" fmla="*/ 161768 h 622380"/>
                <a:gd name="connsiteX57" fmla="*/ 68239 w 330958"/>
                <a:gd name="connsiteY57" fmla="*/ 141296 h 622380"/>
                <a:gd name="connsiteX58" fmla="*/ 71651 w 330958"/>
                <a:gd name="connsiteY58" fmla="*/ 127648 h 622380"/>
                <a:gd name="connsiteX59" fmla="*/ 92122 w 330958"/>
                <a:gd name="connsiteY59" fmla="*/ 93529 h 622380"/>
                <a:gd name="connsiteX60" fmla="*/ 98946 w 330958"/>
                <a:gd name="connsiteY60" fmla="*/ 83293 h 622380"/>
                <a:gd name="connsiteX61" fmla="*/ 105770 w 330958"/>
                <a:gd name="connsiteY61" fmla="*/ 73057 h 622380"/>
                <a:gd name="connsiteX62" fmla="*/ 126242 w 330958"/>
                <a:gd name="connsiteY62" fmla="*/ 59410 h 622380"/>
                <a:gd name="connsiteX63" fmla="*/ 136477 w 330958"/>
                <a:gd name="connsiteY63" fmla="*/ 52586 h 622380"/>
                <a:gd name="connsiteX64" fmla="*/ 150125 w 330958"/>
                <a:gd name="connsiteY64" fmla="*/ 42350 h 622380"/>
                <a:gd name="connsiteX65" fmla="*/ 180833 w 330958"/>
                <a:gd name="connsiteY65" fmla="*/ 21878 h 622380"/>
                <a:gd name="connsiteX66" fmla="*/ 191068 w 330958"/>
                <a:gd name="connsiteY66" fmla="*/ 15054 h 622380"/>
                <a:gd name="connsiteX67" fmla="*/ 201304 w 330958"/>
                <a:gd name="connsiteY67" fmla="*/ 11642 h 622380"/>
                <a:gd name="connsiteX68" fmla="*/ 221776 w 330958"/>
                <a:gd name="connsiteY68" fmla="*/ 1407 h 622380"/>
                <a:gd name="connsiteX69" fmla="*/ 259307 w 330958"/>
                <a:gd name="connsiteY69" fmla="*/ 4819 h 622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330958" h="622380">
                  <a:moveTo>
                    <a:pt x="259307" y="4819"/>
                  </a:moveTo>
                  <a:cubicBezTo>
                    <a:pt x="268406" y="7094"/>
                    <a:pt x="271678" y="10365"/>
                    <a:pt x="276367" y="15054"/>
                  </a:cubicBezTo>
                  <a:cubicBezTo>
                    <a:pt x="279964" y="18650"/>
                    <a:pt x="280667" y="24286"/>
                    <a:pt x="283191" y="28702"/>
                  </a:cubicBezTo>
                  <a:cubicBezTo>
                    <a:pt x="289525" y="39786"/>
                    <a:pt x="290842" y="39765"/>
                    <a:pt x="300251" y="49174"/>
                  </a:cubicBezTo>
                  <a:cubicBezTo>
                    <a:pt x="301388" y="54860"/>
                    <a:pt x="302654" y="60522"/>
                    <a:pt x="303662" y="66233"/>
                  </a:cubicBezTo>
                  <a:cubicBezTo>
                    <a:pt x="306066" y="79859"/>
                    <a:pt x="307130" y="93754"/>
                    <a:pt x="310486" y="107177"/>
                  </a:cubicBezTo>
                  <a:cubicBezTo>
                    <a:pt x="314770" y="124313"/>
                    <a:pt x="312415" y="116376"/>
                    <a:pt x="317310" y="131060"/>
                  </a:cubicBezTo>
                  <a:cubicBezTo>
                    <a:pt x="313898" y="132197"/>
                    <a:pt x="303662" y="133335"/>
                    <a:pt x="307074" y="134472"/>
                  </a:cubicBezTo>
                  <a:lnTo>
                    <a:pt x="317310" y="137884"/>
                  </a:lnTo>
                  <a:lnTo>
                    <a:pt x="307074" y="134472"/>
                  </a:lnTo>
                  <a:cubicBezTo>
                    <a:pt x="309349" y="137884"/>
                    <a:pt x="313703" y="140612"/>
                    <a:pt x="313898" y="144708"/>
                  </a:cubicBezTo>
                  <a:cubicBezTo>
                    <a:pt x="318111" y="233189"/>
                    <a:pt x="302630" y="182554"/>
                    <a:pt x="313898" y="216359"/>
                  </a:cubicBezTo>
                  <a:cubicBezTo>
                    <a:pt x="312761" y="222046"/>
                    <a:pt x="311893" y="227793"/>
                    <a:pt x="310486" y="233419"/>
                  </a:cubicBezTo>
                  <a:cubicBezTo>
                    <a:pt x="309614" y="236908"/>
                    <a:pt x="307074" y="240058"/>
                    <a:pt x="307074" y="243654"/>
                  </a:cubicBezTo>
                  <a:cubicBezTo>
                    <a:pt x="307074" y="248674"/>
                    <a:pt x="315978" y="264873"/>
                    <a:pt x="317310" y="267538"/>
                  </a:cubicBezTo>
                  <a:cubicBezTo>
                    <a:pt x="318447" y="275499"/>
                    <a:pt x="319724" y="283442"/>
                    <a:pt x="320722" y="291422"/>
                  </a:cubicBezTo>
                  <a:cubicBezTo>
                    <a:pt x="321999" y="301641"/>
                    <a:pt x="322568" y="311950"/>
                    <a:pt x="324134" y="322129"/>
                  </a:cubicBezTo>
                  <a:cubicBezTo>
                    <a:pt x="325358" y="330086"/>
                    <a:pt x="328410" y="338369"/>
                    <a:pt x="330958" y="346013"/>
                  </a:cubicBezTo>
                  <a:cubicBezTo>
                    <a:pt x="320647" y="387255"/>
                    <a:pt x="337469" y="316459"/>
                    <a:pt x="324134" y="414251"/>
                  </a:cubicBezTo>
                  <a:cubicBezTo>
                    <a:pt x="323162" y="421378"/>
                    <a:pt x="320527" y="428289"/>
                    <a:pt x="317310" y="434723"/>
                  </a:cubicBezTo>
                  <a:cubicBezTo>
                    <a:pt x="308652" y="452039"/>
                    <a:pt x="313307" y="444139"/>
                    <a:pt x="303662" y="458607"/>
                  </a:cubicBezTo>
                  <a:cubicBezTo>
                    <a:pt x="301930" y="465536"/>
                    <a:pt x="299777" y="475635"/>
                    <a:pt x="296839" y="482490"/>
                  </a:cubicBezTo>
                  <a:cubicBezTo>
                    <a:pt x="294835" y="487165"/>
                    <a:pt x="291904" y="491415"/>
                    <a:pt x="290015" y="496138"/>
                  </a:cubicBezTo>
                  <a:cubicBezTo>
                    <a:pt x="287344" y="502817"/>
                    <a:pt x="287181" y="510625"/>
                    <a:pt x="283191" y="516610"/>
                  </a:cubicBezTo>
                  <a:lnTo>
                    <a:pt x="269543" y="537081"/>
                  </a:lnTo>
                  <a:cubicBezTo>
                    <a:pt x="267268" y="540493"/>
                    <a:pt x="265619" y="544417"/>
                    <a:pt x="262719" y="547317"/>
                  </a:cubicBezTo>
                  <a:cubicBezTo>
                    <a:pt x="259307" y="550729"/>
                    <a:pt x="255572" y="553846"/>
                    <a:pt x="252483" y="557553"/>
                  </a:cubicBezTo>
                  <a:cubicBezTo>
                    <a:pt x="249858" y="560703"/>
                    <a:pt x="248383" y="564724"/>
                    <a:pt x="245659" y="567789"/>
                  </a:cubicBezTo>
                  <a:cubicBezTo>
                    <a:pt x="239248" y="575002"/>
                    <a:pt x="232012" y="581436"/>
                    <a:pt x="225188" y="588260"/>
                  </a:cubicBezTo>
                  <a:lnTo>
                    <a:pt x="214952" y="598496"/>
                  </a:lnTo>
                  <a:cubicBezTo>
                    <a:pt x="208524" y="604924"/>
                    <a:pt x="203031" y="611756"/>
                    <a:pt x="194480" y="615556"/>
                  </a:cubicBezTo>
                  <a:cubicBezTo>
                    <a:pt x="187907" y="618477"/>
                    <a:pt x="174009" y="622380"/>
                    <a:pt x="174009" y="622380"/>
                  </a:cubicBezTo>
                  <a:cubicBezTo>
                    <a:pt x="167185" y="621243"/>
                    <a:pt x="160321" y="620325"/>
                    <a:pt x="153537" y="618968"/>
                  </a:cubicBezTo>
                  <a:cubicBezTo>
                    <a:pt x="140644" y="616389"/>
                    <a:pt x="132476" y="613085"/>
                    <a:pt x="119418" y="608732"/>
                  </a:cubicBezTo>
                  <a:cubicBezTo>
                    <a:pt x="116006" y="607595"/>
                    <a:pt x="112175" y="607315"/>
                    <a:pt x="109182" y="605320"/>
                  </a:cubicBezTo>
                  <a:cubicBezTo>
                    <a:pt x="105770" y="603045"/>
                    <a:pt x="102614" y="600330"/>
                    <a:pt x="98946" y="598496"/>
                  </a:cubicBezTo>
                  <a:cubicBezTo>
                    <a:pt x="95729" y="596888"/>
                    <a:pt x="91927" y="596692"/>
                    <a:pt x="88710" y="595084"/>
                  </a:cubicBezTo>
                  <a:cubicBezTo>
                    <a:pt x="85042" y="593250"/>
                    <a:pt x="82221" y="589926"/>
                    <a:pt x="78474" y="588260"/>
                  </a:cubicBezTo>
                  <a:cubicBezTo>
                    <a:pt x="71901" y="585339"/>
                    <a:pt x="58003" y="581436"/>
                    <a:pt x="58003" y="581436"/>
                  </a:cubicBezTo>
                  <a:cubicBezTo>
                    <a:pt x="55728" y="578024"/>
                    <a:pt x="52844" y="574948"/>
                    <a:pt x="51179" y="571201"/>
                  </a:cubicBezTo>
                  <a:cubicBezTo>
                    <a:pt x="48258" y="564628"/>
                    <a:pt x="48671" y="556484"/>
                    <a:pt x="44355" y="550729"/>
                  </a:cubicBezTo>
                  <a:cubicBezTo>
                    <a:pt x="40943" y="546180"/>
                    <a:pt x="37133" y="541903"/>
                    <a:pt x="34119" y="537081"/>
                  </a:cubicBezTo>
                  <a:cubicBezTo>
                    <a:pt x="23833" y="520623"/>
                    <a:pt x="30215" y="527971"/>
                    <a:pt x="23883" y="513198"/>
                  </a:cubicBezTo>
                  <a:cubicBezTo>
                    <a:pt x="8825" y="478064"/>
                    <a:pt x="25763" y="525663"/>
                    <a:pt x="10236" y="479078"/>
                  </a:cubicBezTo>
                  <a:lnTo>
                    <a:pt x="6824" y="468842"/>
                  </a:lnTo>
                  <a:cubicBezTo>
                    <a:pt x="14665" y="421798"/>
                    <a:pt x="9434" y="469960"/>
                    <a:pt x="6824" y="434723"/>
                  </a:cubicBezTo>
                  <a:cubicBezTo>
                    <a:pt x="-3567" y="294440"/>
                    <a:pt x="8964" y="400666"/>
                    <a:pt x="0" y="328953"/>
                  </a:cubicBezTo>
                  <a:cubicBezTo>
                    <a:pt x="1137" y="322129"/>
                    <a:pt x="1911" y="315234"/>
                    <a:pt x="3412" y="308481"/>
                  </a:cubicBezTo>
                  <a:cubicBezTo>
                    <a:pt x="4192" y="304970"/>
                    <a:pt x="6044" y="301756"/>
                    <a:pt x="6824" y="298245"/>
                  </a:cubicBezTo>
                  <a:cubicBezTo>
                    <a:pt x="8325" y="291492"/>
                    <a:pt x="9258" y="284622"/>
                    <a:pt x="10236" y="277774"/>
                  </a:cubicBezTo>
                  <a:cubicBezTo>
                    <a:pt x="12620" y="261086"/>
                    <a:pt x="11327" y="253617"/>
                    <a:pt x="17059" y="240242"/>
                  </a:cubicBezTo>
                  <a:cubicBezTo>
                    <a:pt x="19062" y="235567"/>
                    <a:pt x="21360" y="231011"/>
                    <a:pt x="23883" y="226595"/>
                  </a:cubicBezTo>
                  <a:cubicBezTo>
                    <a:pt x="25918" y="223035"/>
                    <a:pt x="29042" y="220106"/>
                    <a:pt x="30707" y="216359"/>
                  </a:cubicBezTo>
                  <a:cubicBezTo>
                    <a:pt x="33628" y="209786"/>
                    <a:pt x="35256" y="202711"/>
                    <a:pt x="37531" y="195887"/>
                  </a:cubicBezTo>
                  <a:cubicBezTo>
                    <a:pt x="38668" y="192475"/>
                    <a:pt x="38785" y="188528"/>
                    <a:pt x="40943" y="185651"/>
                  </a:cubicBezTo>
                  <a:lnTo>
                    <a:pt x="51179" y="172004"/>
                  </a:lnTo>
                  <a:cubicBezTo>
                    <a:pt x="52316" y="168592"/>
                    <a:pt x="52844" y="164912"/>
                    <a:pt x="54591" y="161768"/>
                  </a:cubicBezTo>
                  <a:cubicBezTo>
                    <a:pt x="58574" y="154599"/>
                    <a:pt x="68239" y="141296"/>
                    <a:pt x="68239" y="141296"/>
                  </a:cubicBezTo>
                  <a:cubicBezTo>
                    <a:pt x="69376" y="136747"/>
                    <a:pt x="70005" y="132039"/>
                    <a:pt x="71651" y="127648"/>
                  </a:cubicBezTo>
                  <a:cubicBezTo>
                    <a:pt x="76148" y="115656"/>
                    <a:pt x="85319" y="103734"/>
                    <a:pt x="92122" y="93529"/>
                  </a:cubicBezTo>
                  <a:lnTo>
                    <a:pt x="98946" y="83293"/>
                  </a:lnTo>
                  <a:cubicBezTo>
                    <a:pt x="101221" y="79881"/>
                    <a:pt x="102358" y="75332"/>
                    <a:pt x="105770" y="73057"/>
                  </a:cubicBezTo>
                  <a:lnTo>
                    <a:pt x="126242" y="59410"/>
                  </a:lnTo>
                  <a:cubicBezTo>
                    <a:pt x="129654" y="57136"/>
                    <a:pt x="133197" y="55046"/>
                    <a:pt x="136477" y="52586"/>
                  </a:cubicBezTo>
                  <a:cubicBezTo>
                    <a:pt x="141026" y="49174"/>
                    <a:pt x="145466" y="45611"/>
                    <a:pt x="150125" y="42350"/>
                  </a:cubicBezTo>
                  <a:cubicBezTo>
                    <a:pt x="150135" y="42343"/>
                    <a:pt x="175710" y="25294"/>
                    <a:pt x="180833" y="21878"/>
                  </a:cubicBezTo>
                  <a:cubicBezTo>
                    <a:pt x="184245" y="19603"/>
                    <a:pt x="187178" y="16351"/>
                    <a:pt x="191068" y="15054"/>
                  </a:cubicBezTo>
                  <a:cubicBezTo>
                    <a:pt x="194480" y="13917"/>
                    <a:pt x="198087" y="13250"/>
                    <a:pt x="201304" y="11642"/>
                  </a:cubicBezTo>
                  <a:cubicBezTo>
                    <a:pt x="213791" y="5399"/>
                    <a:pt x="208301" y="3857"/>
                    <a:pt x="221776" y="1407"/>
                  </a:cubicBezTo>
                  <a:cubicBezTo>
                    <a:pt x="242869" y="-2428"/>
                    <a:pt x="250208" y="2544"/>
                    <a:pt x="259307" y="4819"/>
                  </a:cubicBezTo>
                  <a:close/>
                </a:path>
              </a:pathLst>
            </a:cu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2" name="Freeform 11"/>
            <p:cNvSpPr/>
            <p:nvPr/>
          </p:nvSpPr>
          <p:spPr bwMode="auto">
            <a:xfrm>
              <a:off x="5216857" y="2681785"/>
              <a:ext cx="508379" cy="641445"/>
            </a:xfrm>
            <a:custGeom>
              <a:avLst/>
              <a:gdLst>
                <a:gd name="connsiteX0" fmla="*/ 40943 w 508379"/>
                <a:gd name="connsiteY0" fmla="*/ 303663 h 641445"/>
                <a:gd name="connsiteX1" fmla="*/ 37531 w 508379"/>
                <a:gd name="connsiteY1" fmla="*/ 279779 h 641445"/>
                <a:gd name="connsiteX2" fmla="*/ 30707 w 508379"/>
                <a:gd name="connsiteY2" fmla="*/ 269543 h 641445"/>
                <a:gd name="connsiteX3" fmla="*/ 23883 w 508379"/>
                <a:gd name="connsiteY3" fmla="*/ 245660 h 641445"/>
                <a:gd name="connsiteX4" fmla="*/ 27295 w 508379"/>
                <a:gd name="connsiteY4" fmla="*/ 191069 h 641445"/>
                <a:gd name="connsiteX5" fmla="*/ 37531 w 508379"/>
                <a:gd name="connsiteY5" fmla="*/ 160361 h 641445"/>
                <a:gd name="connsiteX6" fmla="*/ 40943 w 508379"/>
                <a:gd name="connsiteY6" fmla="*/ 150125 h 641445"/>
                <a:gd name="connsiteX7" fmla="*/ 54591 w 508379"/>
                <a:gd name="connsiteY7" fmla="*/ 129654 h 641445"/>
                <a:gd name="connsiteX8" fmla="*/ 68239 w 508379"/>
                <a:gd name="connsiteY8" fmla="*/ 98946 h 641445"/>
                <a:gd name="connsiteX9" fmla="*/ 71650 w 508379"/>
                <a:gd name="connsiteY9" fmla="*/ 88711 h 641445"/>
                <a:gd name="connsiteX10" fmla="*/ 85298 w 508379"/>
                <a:gd name="connsiteY10" fmla="*/ 68239 h 641445"/>
                <a:gd name="connsiteX11" fmla="*/ 88710 w 508379"/>
                <a:gd name="connsiteY11" fmla="*/ 58003 h 641445"/>
                <a:gd name="connsiteX12" fmla="*/ 119418 w 508379"/>
                <a:gd name="connsiteY12" fmla="*/ 34119 h 641445"/>
                <a:gd name="connsiteX13" fmla="*/ 139889 w 508379"/>
                <a:gd name="connsiteY13" fmla="*/ 27296 h 641445"/>
                <a:gd name="connsiteX14" fmla="*/ 160361 w 508379"/>
                <a:gd name="connsiteY14" fmla="*/ 13648 h 641445"/>
                <a:gd name="connsiteX15" fmla="*/ 170597 w 508379"/>
                <a:gd name="connsiteY15" fmla="*/ 6824 h 641445"/>
                <a:gd name="connsiteX16" fmla="*/ 191068 w 508379"/>
                <a:gd name="connsiteY16" fmla="*/ 0 h 641445"/>
                <a:gd name="connsiteX17" fmla="*/ 242247 w 508379"/>
                <a:gd name="connsiteY17" fmla="*/ 6824 h 641445"/>
                <a:gd name="connsiteX18" fmla="*/ 252483 w 508379"/>
                <a:gd name="connsiteY18" fmla="*/ 10236 h 641445"/>
                <a:gd name="connsiteX19" fmla="*/ 266131 w 508379"/>
                <a:gd name="connsiteY19" fmla="*/ 13648 h 641445"/>
                <a:gd name="connsiteX20" fmla="*/ 276367 w 508379"/>
                <a:gd name="connsiteY20" fmla="*/ 20472 h 641445"/>
                <a:gd name="connsiteX21" fmla="*/ 290015 w 508379"/>
                <a:gd name="connsiteY21" fmla="*/ 23884 h 641445"/>
                <a:gd name="connsiteX22" fmla="*/ 300250 w 508379"/>
                <a:gd name="connsiteY22" fmla="*/ 27296 h 641445"/>
                <a:gd name="connsiteX23" fmla="*/ 313898 w 508379"/>
                <a:gd name="connsiteY23" fmla="*/ 34119 h 641445"/>
                <a:gd name="connsiteX24" fmla="*/ 324134 w 508379"/>
                <a:gd name="connsiteY24" fmla="*/ 37531 h 641445"/>
                <a:gd name="connsiteX25" fmla="*/ 334370 w 508379"/>
                <a:gd name="connsiteY25" fmla="*/ 44355 h 641445"/>
                <a:gd name="connsiteX26" fmla="*/ 358253 w 508379"/>
                <a:gd name="connsiteY26" fmla="*/ 54591 h 641445"/>
                <a:gd name="connsiteX27" fmla="*/ 368489 w 508379"/>
                <a:gd name="connsiteY27" fmla="*/ 64827 h 641445"/>
                <a:gd name="connsiteX28" fmla="*/ 406021 w 508379"/>
                <a:gd name="connsiteY28" fmla="*/ 81887 h 641445"/>
                <a:gd name="connsiteX29" fmla="*/ 426492 w 508379"/>
                <a:gd name="connsiteY29" fmla="*/ 95534 h 641445"/>
                <a:gd name="connsiteX30" fmla="*/ 436728 w 508379"/>
                <a:gd name="connsiteY30" fmla="*/ 105770 h 641445"/>
                <a:gd name="connsiteX31" fmla="*/ 446964 w 508379"/>
                <a:gd name="connsiteY31" fmla="*/ 109182 h 641445"/>
                <a:gd name="connsiteX32" fmla="*/ 467436 w 508379"/>
                <a:gd name="connsiteY32" fmla="*/ 119418 h 641445"/>
                <a:gd name="connsiteX33" fmla="*/ 477671 w 508379"/>
                <a:gd name="connsiteY33" fmla="*/ 129654 h 641445"/>
                <a:gd name="connsiteX34" fmla="*/ 487907 w 508379"/>
                <a:gd name="connsiteY34" fmla="*/ 136478 h 641445"/>
                <a:gd name="connsiteX35" fmla="*/ 494731 w 508379"/>
                <a:gd name="connsiteY35" fmla="*/ 156949 h 641445"/>
                <a:gd name="connsiteX36" fmla="*/ 498143 w 508379"/>
                <a:gd name="connsiteY36" fmla="*/ 167185 h 641445"/>
                <a:gd name="connsiteX37" fmla="*/ 501555 w 508379"/>
                <a:gd name="connsiteY37" fmla="*/ 201305 h 641445"/>
                <a:gd name="connsiteX38" fmla="*/ 508379 w 508379"/>
                <a:gd name="connsiteY38" fmla="*/ 235424 h 641445"/>
                <a:gd name="connsiteX39" fmla="*/ 501555 w 508379"/>
                <a:gd name="connsiteY39" fmla="*/ 327546 h 641445"/>
                <a:gd name="connsiteX40" fmla="*/ 484495 w 508379"/>
                <a:gd name="connsiteY40" fmla="*/ 365078 h 641445"/>
                <a:gd name="connsiteX41" fmla="*/ 474259 w 508379"/>
                <a:gd name="connsiteY41" fmla="*/ 399197 h 641445"/>
                <a:gd name="connsiteX42" fmla="*/ 470847 w 508379"/>
                <a:gd name="connsiteY42" fmla="*/ 409433 h 641445"/>
                <a:gd name="connsiteX43" fmla="*/ 467436 w 508379"/>
                <a:gd name="connsiteY43" fmla="*/ 423081 h 641445"/>
                <a:gd name="connsiteX44" fmla="*/ 457200 w 508379"/>
                <a:gd name="connsiteY44" fmla="*/ 440140 h 641445"/>
                <a:gd name="connsiteX45" fmla="*/ 453788 w 508379"/>
                <a:gd name="connsiteY45" fmla="*/ 450376 h 641445"/>
                <a:gd name="connsiteX46" fmla="*/ 446964 w 508379"/>
                <a:gd name="connsiteY46" fmla="*/ 460612 h 641445"/>
                <a:gd name="connsiteX47" fmla="*/ 440140 w 508379"/>
                <a:gd name="connsiteY47" fmla="*/ 474260 h 641445"/>
                <a:gd name="connsiteX48" fmla="*/ 436728 w 508379"/>
                <a:gd name="connsiteY48" fmla="*/ 484496 h 641445"/>
                <a:gd name="connsiteX49" fmla="*/ 423080 w 508379"/>
                <a:gd name="connsiteY49" fmla="*/ 511791 h 641445"/>
                <a:gd name="connsiteX50" fmla="*/ 388961 w 508379"/>
                <a:gd name="connsiteY50" fmla="*/ 542499 h 641445"/>
                <a:gd name="connsiteX51" fmla="*/ 378725 w 508379"/>
                <a:gd name="connsiteY51" fmla="*/ 552734 h 641445"/>
                <a:gd name="connsiteX52" fmla="*/ 348018 w 508379"/>
                <a:gd name="connsiteY52" fmla="*/ 573206 h 641445"/>
                <a:gd name="connsiteX53" fmla="*/ 334370 w 508379"/>
                <a:gd name="connsiteY53" fmla="*/ 583442 h 641445"/>
                <a:gd name="connsiteX54" fmla="*/ 310486 w 508379"/>
                <a:gd name="connsiteY54" fmla="*/ 597090 h 641445"/>
                <a:gd name="connsiteX55" fmla="*/ 300250 w 508379"/>
                <a:gd name="connsiteY55" fmla="*/ 607325 h 641445"/>
                <a:gd name="connsiteX56" fmla="*/ 290015 w 508379"/>
                <a:gd name="connsiteY56" fmla="*/ 610737 h 641445"/>
                <a:gd name="connsiteX57" fmla="*/ 279779 w 508379"/>
                <a:gd name="connsiteY57" fmla="*/ 617561 h 641445"/>
                <a:gd name="connsiteX58" fmla="*/ 269543 w 508379"/>
                <a:gd name="connsiteY58" fmla="*/ 620973 h 641445"/>
                <a:gd name="connsiteX59" fmla="*/ 238836 w 508379"/>
                <a:gd name="connsiteY59" fmla="*/ 634621 h 641445"/>
                <a:gd name="connsiteX60" fmla="*/ 156949 w 508379"/>
                <a:gd name="connsiteY60" fmla="*/ 641445 h 641445"/>
                <a:gd name="connsiteX61" fmla="*/ 95534 w 508379"/>
                <a:gd name="connsiteY61" fmla="*/ 638033 h 641445"/>
                <a:gd name="connsiteX62" fmla="*/ 71650 w 508379"/>
                <a:gd name="connsiteY62" fmla="*/ 631209 h 641445"/>
                <a:gd name="connsiteX63" fmla="*/ 58003 w 508379"/>
                <a:gd name="connsiteY63" fmla="*/ 620973 h 641445"/>
                <a:gd name="connsiteX64" fmla="*/ 44355 w 508379"/>
                <a:gd name="connsiteY64" fmla="*/ 614149 h 641445"/>
                <a:gd name="connsiteX65" fmla="*/ 13647 w 508379"/>
                <a:gd name="connsiteY65" fmla="*/ 593678 h 641445"/>
                <a:gd name="connsiteX66" fmla="*/ 13647 w 508379"/>
                <a:gd name="connsiteY66" fmla="*/ 573206 h 641445"/>
                <a:gd name="connsiteX67" fmla="*/ 6824 w 508379"/>
                <a:gd name="connsiteY67" fmla="*/ 549322 h 641445"/>
                <a:gd name="connsiteX68" fmla="*/ 0 w 508379"/>
                <a:gd name="connsiteY68" fmla="*/ 525439 h 641445"/>
                <a:gd name="connsiteX69" fmla="*/ 3412 w 508379"/>
                <a:gd name="connsiteY69" fmla="*/ 501555 h 641445"/>
                <a:gd name="connsiteX70" fmla="*/ 6824 w 508379"/>
                <a:gd name="connsiteY70" fmla="*/ 481084 h 641445"/>
                <a:gd name="connsiteX71" fmla="*/ 3412 w 508379"/>
                <a:gd name="connsiteY71" fmla="*/ 470848 h 641445"/>
                <a:gd name="connsiteX72" fmla="*/ 13647 w 508379"/>
                <a:gd name="connsiteY72" fmla="*/ 450376 h 641445"/>
                <a:gd name="connsiteX73" fmla="*/ 23883 w 508379"/>
                <a:gd name="connsiteY73" fmla="*/ 446964 h 641445"/>
                <a:gd name="connsiteX74" fmla="*/ 27295 w 508379"/>
                <a:gd name="connsiteY74" fmla="*/ 436728 h 641445"/>
                <a:gd name="connsiteX75" fmla="*/ 30707 w 508379"/>
                <a:gd name="connsiteY75" fmla="*/ 412845 h 641445"/>
                <a:gd name="connsiteX76" fmla="*/ 40943 w 508379"/>
                <a:gd name="connsiteY76" fmla="*/ 406021 h 641445"/>
                <a:gd name="connsiteX77" fmla="*/ 51179 w 508379"/>
                <a:gd name="connsiteY77" fmla="*/ 385549 h 641445"/>
                <a:gd name="connsiteX78" fmla="*/ 58003 w 508379"/>
                <a:gd name="connsiteY78" fmla="*/ 375314 h 641445"/>
                <a:gd name="connsiteX79" fmla="*/ 61415 w 508379"/>
                <a:gd name="connsiteY79" fmla="*/ 365078 h 641445"/>
                <a:gd name="connsiteX80" fmla="*/ 58003 w 508379"/>
                <a:gd name="connsiteY80" fmla="*/ 354842 h 641445"/>
                <a:gd name="connsiteX81" fmla="*/ 54591 w 508379"/>
                <a:gd name="connsiteY81" fmla="*/ 334370 h 641445"/>
                <a:gd name="connsiteX82" fmla="*/ 51179 w 508379"/>
                <a:gd name="connsiteY82" fmla="*/ 320722 h 641445"/>
                <a:gd name="connsiteX83" fmla="*/ 44355 w 508379"/>
                <a:gd name="connsiteY83" fmla="*/ 310487 h 641445"/>
                <a:gd name="connsiteX84" fmla="*/ 40943 w 508379"/>
                <a:gd name="connsiteY84" fmla="*/ 303663 h 641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08379" h="641445">
                  <a:moveTo>
                    <a:pt x="40943" y="303663"/>
                  </a:moveTo>
                  <a:cubicBezTo>
                    <a:pt x="39806" y="298545"/>
                    <a:pt x="39842" y="287482"/>
                    <a:pt x="37531" y="279779"/>
                  </a:cubicBezTo>
                  <a:cubicBezTo>
                    <a:pt x="36353" y="275851"/>
                    <a:pt x="32541" y="273211"/>
                    <a:pt x="30707" y="269543"/>
                  </a:cubicBezTo>
                  <a:cubicBezTo>
                    <a:pt x="28259" y="264647"/>
                    <a:pt x="24977" y="250034"/>
                    <a:pt x="23883" y="245660"/>
                  </a:cubicBezTo>
                  <a:cubicBezTo>
                    <a:pt x="25020" y="227463"/>
                    <a:pt x="24832" y="209134"/>
                    <a:pt x="27295" y="191069"/>
                  </a:cubicBezTo>
                  <a:lnTo>
                    <a:pt x="37531" y="160361"/>
                  </a:lnTo>
                  <a:cubicBezTo>
                    <a:pt x="38668" y="156949"/>
                    <a:pt x="38948" y="153117"/>
                    <a:pt x="40943" y="150125"/>
                  </a:cubicBezTo>
                  <a:cubicBezTo>
                    <a:pt x="45492" y="143301"/>
                    <a:pt x="51998" y="137434"/>
                    <a:pt x="54591" y="129654"/>
                  </a:cubicBezTo>
                  <a:cubicBezTo>
                    <a:pt x="62712" y="105292"/>
                    <a:pt x="57425" y="115167"/>
                    <a:pt x="68239" y="98946"/>
                  </a:cubicBezTo>
                  <a:cubicBezTo>
                    <a:pt x="69376" y="95534"/>
                    <a:pt x="69904" y="91855"/>
                    <a:pt x="71650" y="88711"/>
                  </a:cubicBezTo>
                  <a:cubicBezTo>
                    <a:pt x="75633" y="81542"/>
                    <a:pt x="82704" y="76020"/>
                    <a:pt x="85298" y="68239"/>
                  </a:cubicBezTo>
                  <a:cubicBezTo>
                    <a:pt x="86435" y="64827"/>
                    <a:pt x="86715" y="60996"/>
                    <a:pt x="88710" y="58003"/>
                  </a:cubicBezTo>
                  <a:cubicBezTo>
                    <a:pt x="93757" y="50433"/>
                    <a:pt x="113608" y="36055"/>
                    <a:pt x="119418" y="34119"/>
                  </a:cubicBezTo>
                  <a:cubicBezTo>
                    <a:pt x="126242" y="31845"/>
                    <a:pt x="133904" y="31286"/>
                    <a:pt x="139889" y="27296"/>
                  </a:cubicBezTo>
                  <a:lnTo>
                    <a:pt x="160361" y="13648"/>
                  </a:lnTo>
                  <a:cubicBezTo>
                    <a:pt x="163773" y="11373"/>
                    <a:pt x="166707" y="8121"/>
                    <a:pt x="170597" y="6824"/>
                  </a:cubicBezTo>
                  <a:lnTo>
                    <a:pt x="191068" y="0"/>
                  </a:lnTo>
                  <a:cubicBezTo>
                    <a:pt x="205853" y="1643"/>
                    <a:pt x="226931" y="3420"/>
                    <a:pt x="242247" y="6824"/>
                  </a:cubicBezTo>
                  <a:cubicBezTo>
                    <a:pt x="245758" y="7604"/>
                    <a:pt x="249025" y="9248"/>
                    <a:pt x="252483" y="10236"/>
                  </a:cubicBezTo>
                  <a:cubicBezTo>
                    <a:pt x="256992" y="11524"/>
                    <a:pt x="261582" y="12511"/>
                    <a:pt x="266131" y="13648"/>
                  </a:cubicBezTo>
                  <a:cubicBezTo>
                    <a:pt x="269543" y="15923"/>
                    <a:pt x="272598" y="18857"/>
                    <a:pt x="276367" y="20472"/>
                  </a:cubicBezTo>
                  <a:cubicBezTo>
                    <a:pt x="280677" y="22319"/>
                    <a:pt x="285506" y="22596"/>
                    <a:pt x="290015" y="23884"/>
                  </a:cubicBezTo>
                  <a:cubicBezTo>
                    <a:pt x="293473" y="24872"/>
                    <a:pt x="296944" y="25879"/>
                    <a:pt x="300250" y="27296"/>
                  </a:cubicBezTo>
                  <a:cubicBezTo>
                    <a:pt x="304925" y="29299"/>
                    <a:pt x="309223" y="32116"/>
                    <a:pt x="313898" y="34119"/>
                  </a:cubicBezTo>
                  <a:cubicBezTo>
                    <a:pt x="317204" y="35536"/>
                    <a:pt x="320917" y="35923"/>
                    <a:pt x="324134" y="37531"/>
                  </a:cubicBezTo>
                  <a:cubicBezTo>
                    <a:pt x="327802" y="39365"/>
                    <a:pt x="330810" y="42320"/>
                    <a:pt x="334370" y="44355"/>
                  </a:cubicBezTo>
                  <a:cubicBezTo>
                    <a:pt x="346175" y="51100"/>
                    <a:pt x="346770" y="50763"/>
                    <a:pt x="358253" y="54591"/>
                  </a:cubicBezTo>
                  <a:cubicBezTo>
                    <a:pt x="361665" y="58003"/>
                    <a:pt x="364418" y="62236"/>
                    <a:pt x="368489" y="64827"/>
                  </a:cubicBezTo>
                  <a:cubicBezTo>
                    <a:pt x="385271" y="75507"/>
                    <a:pt x="390989" y="76876"/>
                    <a:pt x="406021" y="81887"/>
                  </a:cubicBezTo>
                  <a:cubicBezTo>
                    <a:pt x="412845" y="86436"/>
                    <a:pt x="420693" y="89735"/>
                    <a:pt x="426492" y="95534"/>
                  </a:cubicBezTo>
                  <a:cubicBezTo>
                    <a:pt x="429904" y="98946"/>
                    <a:pt x="432713" y="103093"/>
                    <a:pt x="436728" y="105770"/>
                  </a:cubicBezTo>
                  <a:cubicBezTo>
                    <a:pt x="439721" y="107765"/>
                    <a:pt x="443747" y="107574"/>
                    <a:pt x="446964" y="109182"/>
                  </a:cubicBezTo>
                  <a:cubicBezTo>
                    <a:pt x="473421" y="122411"/>
                    <a:pt x="441708" y="110842"/>
                    <a:pt x="467436" y="119418"/>
                  </a:cubicBezTo>
                  <a:cubicBezTo>
                    <a:pt x="470848" y="122830"/>
                    <a:pt x="473964" y="126565"/>
                    <a:pt x="477671" y="129654"/>
                  </a:cubicBezTo>
                  <a:cubicBezTo>
                    <a:pt x="480821" y="132279"/>
                    <a:pt x="485734" y="133001"/>
                    <a:pt x="487907" y="136478"/>
                  </a:cubicBezTo>
                  <a:cubicBezTo>
                    <a:pt x="491719" y="142577"/>
                    <a:pt x="492456" y="150125"/>
                    <a:pt x="494731" y="156949"/>
                  </a:cubicBezTo>
                  <a:lnTo>
                    <a:pt x="498143" y="167185"/>
                  </a:lnTo>
                  <a:cubicBezTo>
                    <a:pt x="499280" y="178558"/>
                    <a:pt x="499859" y="190001"/>
                    <a:pt x="501555" y="201305"/>
                  </a:cubicBezTo>
                  <a:cubicBezTo>
                    <a:pt x="503276" y="212775"/>
                    <a:pt x="508379" y="235424"/>
                    <a:pt x="508379" y="235424"/>
                  </a:cubicBezTo>
                  <a:cubicBezTo>
                    <a:pt x="506945" y="265536"/>
                    <a:pt x="508231" y="297507"/>
                    <a:pt x="501555" y="327546"/>
                  </a:cubicBezTo>
                  <a:cubicBezTo>
                    <a:pt x="497959" y="343728"/>
                    <a:pt x="491173" y="345044"/>
                    <a:pt x="484495" y="365078"/>
                  </a:cubicBezTo>
                  <a:cubicBezTo>
                    <a:pt x="468281" y="413718"/>
                    <a:pt x="484571" y="363107"/>
                    <a:pt x="474259" y="399197"/>
                  </a:cubicBezTo>
                  <a:cubicBezTo>
                    <a:pt x="473271" y="402655"/>
                    <a:pt x="471835" y="405975"/>
                    <a:pt x="470847" y="409433"/>
                  </a:cubicBezTo>
                  <a:cubicBezTo>
                    <a:pt x="469559" y="413942"/>
                    <a:pt x="469340" y="418796"/>
                    <a:pt x="467436" y="423081"/>
                  </a:cubicBezTo>
                  <a:cubicBezTo>
                    <a:pt x="464743" y="429141"/>
                    <a:pt x="460166" y="434209"/>
                    <a:pt x="457200" y="440140"/>
                  </a:cubicBezTo>
                  <a:cubicBezTo>
                    <a:pt x="455592" y="443357"/>
                    <a:pt x="455396" y="447159"/>
                    <a:pt x="453788" y="450376"/>
                  </a:cubicBezTo>
                  <a:cubicBezTo>
                    <a:pt x="451954" y="454044"/>
                    <a:pt x="448999" y="457052"/>
                    <a:pt x="446964" y="460612"/>
                  </a:cubicBezTo>
                  <a:cubicBezTo>
                    <a:pt x="444440" y="465028"/>
                    <a:pt x="442144" y="469585"/>
                    <a:pt x="440140" y="474260"/>
                  </a:cubicBezTo>
                  <a:cubicBezTo>
                    <a:pt x="438723" y="477566"/>
                    <a:pt x="437991" y="481128"/>
                    <a:pt x="436728" y="484496"/>
                  </a:cubicBezTo>
                  <a:cubicBezTo>
                    <a:pt x="432057" y="496951"/>
                    <a:pt x="430840" y="502091"/>
                    <a:pt x="423080" y="511791"/>
                  </a:cubicBezTo>
                  <a:cubicBezTo>
                    <a:pt x="384016" y="560623"/>
                    <a:pt x="419401" y="520758"/>
                    <a:pt x="388961" y="542499"/>
                  </a:cubicBezTo>
                  <a:cubicBezTo>
                    <a:pt x="385035" y="545303"/>
                    <a:pt x="382534" y="549772"/>
                    <a:pt x="378725" y="552734"/>
                  </a:cubicBezTo>
                  <a:cubicBezTo>
                    <a:pt x="348061" y="576583"/>
                    <a:pt x="368467" y="557869"/>
                    <a:pt x="348018" y="573206"/>
                  </a:cubicBezTo>
                  <a:cubicBezTo>
                    <a:pt x="343469" y="576618"/>
                    <a:pt x="339192" y="580428"/>
                    <a:pt x="334370" y="583442"/>
                  </a:cubicBezTo>
                  <a:cubicBezTo>
                    <a:pt x="321018" y="591787"/>
                    <a:pt x="321759" y="587697"/>
                    <a:pt x="310486" y="597090"/>
                  </a:cubicBezTo>
                  <a:cubicBezTo>
                    <a:pt x="306779" y="600179"/>
                    <a:pt x="304265" y="604649"/>
                    <a:pt x="300250" y="607325"/>
                  </a:cubicBezTo>
                  <a:cubicBezTo>
                    <a:pt x="297258" y="609320"/>
                    <a:pt x="293232" y="609129"/>
                    <a:pt x="290015" y="610737"/>
                  </a:cubicBezTo>
                  <a:cubicBezTo>
                    <a:pt x="286347" y="612571"/>
                    <a:pt x="283447" y="615727"/>
                    <a:pt x="279779" y="617561"/>
                  </a:cubicBezTo>
                  <a:cubicBezTo>
                    <a:pt x="276562" y="619169"/>
                    <a:pt x="272760" y="619365"/>
                    <a:pt x="269543" y="620973"/>
                  </a:cubicBezTo>
                  <a:cubicBezTo>
                    <a:pt x="252157" y="629666"/>
                    <a:pt x="265241" y="630220"/>
                    <a:pt x="238836" y="634621"/>
                  </a:cubicBezTo>
                  <a:cubicBezTo>
                    <a:pt x="198140" y="641404"/>
                    <a:pt x="225271" y="637649"/>
                    <a:pt x="156949" y="641445"/>
                  </a:cubicBezTo>
                  <a:cubicBezTo>
                    <a:pt x="136477" y="640308"/>
                    <a:pt x="115953" y="639889"/>
                    <a:pt x="95534" y="638033"/>
                  </a:cubicBezTo>
                  <a:cubicBezTo>
                    <a:pt x="89643" y="637497"/>
                    <a:pt x="77709" y="633229"/>
                    <a:pt x="71650" y="631209"/>
                  </a:cubicBezTo>
                  <a:cubicBezTo>
                    <a:pt x="67101" y="627797"/>
                    <a:pt x="62825" y="623987"/>
                    <a:pt x="58003" y="620973"/>
                  </a:cubicBezTo>
                  <a:cubicBezTo>
                    <a:pt x="53690" y="618277"/>
                    <a:pt x="48587" y="616970"/>
                    <a:pt x="44355" y="614149"/>
                  </a:cubicBezTo>
                  <a:cubicBezTo>
                    <a:pt x="6498" y="588912"/>
                    <a:pt x="45560" y="609635"/>
                    <a:pt x="13647" y="593678"/>
                  </a:cubicBezTo>
                  <a:cubicBezTo>
                    <a:pt x="4551" y="566382"/>
                    <a:pt x="13647" y="600502"/>
                    <a:pt x="13647" y="573206"/>
                  </a:cubicBezTo>
                  <a:cubicBezTo>
                    <a:pt x="13647" y="567869"/>
                    <a:pt x="8434" y="554956"/>
                    <a:pt x="6824" y="549322"/>
                  </a:cubicBezTo>
                  <a:cubicBezTo>
                    <a:pt x="-1745" y="519333"/>
                    <a:pt x="8181" y="549982"/>
                    <a:pt x="0" y="525439"/>
                  </a:cubicBezTo>
                  <a:cubicBezTo>
                    <a:pt x="1137" y="517478"/>
                    <a:pt x="2189" y="509504"/>
                    <a:pt x="3412" y="501555"/>
                  </a:cubicBezTo>
                  <a:cubicBezTo>
                    <a:pt x="4464" y="494718"/>
                    <a:pt x="6824" y="488002"/>
                    <a:pt x="6824" y="481084"/>
                  </a:cubicBezTo>
                  <a:cubicBezTo>
                    <a:pt x="6824" y="477487"/>
                    <a:pt x="4549" y="474260"/>
                    <a:pt x="3412" y="470848"/>
                  </a:cubicBezTo>
                  <a:cubicBezTo>
                    <a:pt x="5659" y="464106"/>
                    <a:pt x="7636" y="455185"/>
                    <a:pt x="13647" y="450376"/>
                  </a:cubicBezTo>
                  <a:cubicBezTo>
                    <a:pt x="16455" y="448129"/>
                    <a:pt x="20471" y="448101"/>
                    <a:pt x="23883" y="446964"/>
                  </a:cubicBezTo>
                  <a:cubicBezTo>
                    <a:pt x="25020" y="443552"/>
                    <a:pt x="26590" y="440255"/>
                    <a:pt x="27295" y="436728"/>
                  </a:cubicBezTo>
                  <a:cubicBezTo>
                    <a:pt x="28872" y="428842"/>
                    <a:pt x="27441" y="420194"/>
                    <a:pt x="30707" y="412845"/>
                  </a:cubicBezTo>
                  <a:cubicBezTo>
                    <a:pt x="32373" y="409098"/>
                    <a:pt x="37531" y="408296"/>
                    <a:pt x="40943" y="406021"/>
                  </a:cubicBezTo>
                  <a:cubicBezTo>
                    <a:pt x="60503" y="376681"/>
                    <a:pt x="37050" y="413806"/>
                    <a:pt x="51179" y="385549"/>
                  </a:cubicBezTo>
                  <a:cubicBezTo>
                    <a:pt x="53013" y="381881"/>
                    <a:pt x="55728" y="378726"/>
                    <a:pt x="58003" y="375314"/>
                  </a:cubicBezTo>
                  <a:cubicBezTo>
                    <a:pt x="59140" y="371902"/>
                    <a:pt x="61415" y="368675"/>
                    <a:pt x="61415" y="365078"/>
                  </a:cubicBezTo>
                  <a:cubicBezTo>
                    <a:pt x="61415" y="361481"/>
                    <a:pt x="58783" y="358353"/>
                    <a:pt x="58003" y="354842"/>
                  </a:cubicBezTo>
                  <a:cubicBezTo>
                    <a:pt x="56502" y="348089"/>
                    <a:pt x="55948" y="341154"/>
                    <a:pt x="54591" y="334370"/>
                  </a:cubicBezTo>
                  <a:cubicBezTo>
                    <a:pt x="53671" y="329772"/>
                    <a:pt x="53026" y="325032"/>
                    <a:pt x="51179" y="320722"/>
                  </a:cubicBezTo>
                  <a:cubicBezTo>
                    <a:pt x="49564" y="316953"/>
                    <a:pt x="45652" y="314377"/>
                    <a:pt x="44355" y="310487"/>
                  </a:cubicBezTo>
                  <a:cubicBezTo>
                    <a:pt x="43995" y="309408"/>
                    <a:pt x="42080" y="308781"/>
                    <a:pt x="40943" y="303663"/>
                  </a:cubicBezTo>
                  <a:close/>
                </a:path>
              </a:pathLst>
            </a:cu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3" name="Rectangle 12"/>
            <p:cNvSpPr/>
            <p:nvPr/>
          </p:nvSpPr>
          <p:spPr bwMode="auto">
            <a:xfrm>
              <a:off x="3657600" y="2537077"/>
              <a:ext cx="381000" cy="62238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4" name="Rectangle 13"/>
            <p:cNvSpPr/>
            <p:nvPr/>
          </p:nvSpPr>
          <p:spPr bwMode="auto">
            <a:xfrm>
              <a:off x="4865674" y="2629123"/>
              <a:ext cx="381000" cy="62238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5" name="TextBox 14"/>
            <p:cNvSpPr txBox="1"/>
            <p:nvPr/>
          </p:nvSpPr>
          <p:spPr>
            <a:xfrm>
              <a:off x="4851896" y="2427982"/>
              <a:ext cx="902811" cy="954107"/>
            </a:xfrm>
            <a:prstGeom prst="rect">
              <a:avLst/>
            </a:prstGeom>
            <a:noFill/>
          </p:spPr>
          <p:txBody>
            <a:bodyPr wrap="none" rtlCol="0">
              <a:spAutoFit/>
            </a:bodyPr>
            <a:lstStyle/>
            <a:p>
              <a:r>
                <a:rPr lang="en-US" sz="2800" dirty="0">
                  <a:solidFill>
                    <a:schemeClr val="tx1"/>
                  </a:solidFill>
                </a:rPr>
                <a:t>sixty</a:t>
              </a:r>
            </a:p>
            <a:p>
              <a:r>
                <a:rPr lang="en-US" sz="2800" dirty="0">
                  <a:solidFill>
                    <a:schemeClr val="tx1"/>
                  </a:solidFill>
                </a:rPr>
                <a:t>nine</a:t>
              </a:r>
            </a:p>
          </p:txBody>
        </p:sp>
        <p:sp>
          <p:nvSpPr>
            <p:cNvPr id="17" name="TextBox 16"/>
            <p:cNvSpPr txBox="1"/>
            <p:nvPr/>
          </p:nvSpPr>
          <p:spPr>
            <a:xfrm>
              <a:off x="3361380" y="2342345"/>
              <a:ext cx="902811" cy="954107"/>
            </a:xfrm>
            <a:prstGeom prst="rect">
              <a:avLst/>
            </a:prstGeom>
            <a:noFill/>
          </p:spPr>
          <p:txBody>
            <a:bodyPr wrap="none" rtlCol="0">
              <a:spAutoFit/>
            </a:bodyPr>
            <a:lstStyle/>
            <a:p>
              <a:r>
                <a:rPr lang="en-US" sz="2800" dirty="0">
                  <a:solidFill>
                    <a:schemeClr val="tx1"/>
                  </a:solidFill>
                </a:rPr>
                <a:t>sixty</a:t>
              </a:r>
            </a:p>
            <a:p>
              <a:r>
                <a:rPr lang="en-US" sz="2800" dirty="0">
                  <a:solidFill>
                    <a:schemeClr val="tx1"/>
                  </a:solidFill>
                </a:rPr>
                <a:t>nine</a:t>
              </a:r>
            </a:p>
          </p:txBody>
        </p:sp>
      </p:grpSp>
      <p:sp>
        <p:nvSpPr>
          <p:cNvPr id="2" name="Slide Number Placeholder 1"/>
          <p:cNvSpPr>
            <a:spLocks noGrp="1"/>
          </p:cNvSpPr>
          <p:nvPr>
            <p:ph type="sldNum" sz="quarter" idx="10"/>
          </p:nvPr>
        </p:nvSpPr>
        <p:spPr/>
        <p:txBody>
          <a:bodyPr/>
          <a:lstStyle/>
          <a:p>
            <a:fld id="{970F0956-5B8E-40B4-A8DD-F75AA1D26018}" type="slidenum">
              <a:rPr lang="en-US" smtClean="0"/>
              <a:pPr/>
              <a:t>12</a:t>
            </a:fld>
            <a:endParaRPr lang="en-US"/>
          </a:p>
        </p:txBody>
      </p:sp>
    </p:spTree>
    <p:extLst>
      <p:ext uri="{BB962C8B-B14F-4D97-AF65-F5344CB8AC3E}">
        <p14:creationId xmlns:p14="http://schemas.microsoft.com/office/powerpoint/2010/main" val="4963582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3554" name="Picture 2" descr="HUDF-77786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9600"/>
            <a:ext cx="91440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7" name="AutoShape 5"/>
          <p:cNvSpPr>
            <a:spLocks noGrp="1" noChangeArrowheads="1"/>
          </p:cNvSpPr>
          <p:nvPr>
            <p:ph type="title"/>
          </p:nvPr>
        </p:nvSpPr>
        <p:spPr>
          <a:xfrm>
            <a:off x="0" y="762000"/>
            <a:ext cx="9144000" cy="762000"/>
          </a:xfrm>
        </p:spPr>
        <p:txBody>
          <a:bodyPr/>
          <a:lstStyle/>
          <a:p>
            <a:r>
              <a:rPr lang="en-US" altLang="en-US" dirty="0"/>
              <a:t>Observation / perception / comprehension</a:t>
            </a:r>
          </a:p>
        </p:txBody>
      </p:sp>
      <p:sp>
        <p:nvSpPr>
          <p:cNvPr id="30723" name="Rectangle 3"/>
          <p:cNvSpPr>
            <a:spLocks noGrp="1" noChangeArrowheads="1"/>
          </p:cNvSpPr>
          <p:nvPr>
            <p:ph idx="1"/>
          </p:nvPr>
        </p:nvSpPr>
        <p:spPr>
          <a:xfrm>
            <a:off x="3124200" y="1676400"/>
            <a:ext cx="5791200" cy="4953000"/>
          </a:xfrm>
          <a:solidFill>
            <a:srgbClr val="000000">
              <a:alpha val="50195"/>
            </a:srgbClr>
          </a:solidFill>
          <a:ln>
            <a:solidFill>
              <a:schemeClr val="tx1"/>
            </a:solidFill>
            <a:miter lim="800000"/>
            <a:headEnd/>
            <a:tailEnd/>
          </a:ln>
        </p:spPr>
        <p:txBody>
          <a:bodyPr/>
          <a:lstStyle/>
          <a:p>
            <a:pPr marL="533400" indent="-533400">
              <a:buFontTx/>
              <a:buAutoNum type="arabicPeriod"/>
            </a:pPr>
            <a:r>
              <a:rPr lang="en-US" altLang="en-US" sz="2800" dirty="0"/>
              <a:t>There is one external reality which is ‘objectively’ the way it is;</a:t>
            </a:r>
          </a:p>
          <a:p>
            <a:pPr marL="533400" indent="-533400">
              <a:buFontTx/>
              <a:buAutoNum type="arabicPeriod"/>
            </a:pPr>
            <a:r>
              <a:rPr lang="en-US" altLang="en-US" sz="2800" dirty="0"/>
              <a:t>That reality is accessible to us;</a:t>
            </a:r>
          </a:p>
          <a:p>
            <a:pPr marL="533400" indent="-533400">
              <a:buFontTx/>
              <a:buAutoNum type="arabicPeriod"/>
            </a:pPr>
            <a:r>
              <a:rPr lang="en-US" altLang="en-US" sz="2800" dirty="0"/>
              <a:t>We build in our brains cognitive representations of  reality; </a:t>
            </a:r>
          </a:p>
          <a:p>
            <a:pPr marL="533400" indent="-533400">
              <a:buFontTx/>
              <a:buAutoNum type="arabicPeriod"/>
            </a:pPr>
            <a:r>
              <a:rPr lang="en-US" altLang="en-US" sz="2800" dirty="0"/>
              <a:t>We communicate with others about what is there, and what we believe there is there.</a:t>
            </a:r>
          </a:p>
        </p:txBody>
      </p:sp>
      <p:sp>
        <p:nvSpPr>
          <p:cNvPr id="23558" name="Rectangle 6"/>
          <p:cNvSpPr>
            <a:spLocks noChangeArrowheads="1"/>
          </p:cNvSpPr>
          <p:nvPr/>
        </p:nvSpPr>
        <p:spPr bwMode="auto">
          <a:xfrm>
            <a:off x="3352800" y="5983069"/>
            <a:ext cx="563086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r" eaLnBrk="1" hangingPunct="1"/>
            <a:r>
              <a:rPr lang="en-US" altLang="en-US" sz="1200" b="0" dirty="0">
                <a:solidFill>
                  <a:schemeClr val="bg1"/>
                </a:solidFill>
              </a:rPr>
              <a:t>Smith B, </a:t>
            </a:r>
            <a:r>
              <a:rPr lang="en-US" altLang="en-US" sz="1200" b="0" dirty="0" err="1">
                <a:solidFill>
                  <a:schemeClr val="bg1"/>
                </a:solidFill>
              </a:rPr>
              <a:t>Kusnierczyk</a:t>
            </a:r>
            <a:r>
              <a:rPr lang="en-US" altLang="en-US" sz="1200" b="0" dirty="0">
                <a:solidFill>
                  <a:schemeClr val="bg1"/>
                </a:solidFill>
              </a:rPr>
              <a:t> W, </a:t>
            </a:r>
            <a:r>
              <a:rPr lang="en-US" altLang="en-US" sz="1200" b="0" dirty="0" err="1">
                <a:solidFill>
                  <a:schemeClr val="bg1"/>
                </a:solidFill>
              </a:rPr>
              <a:t>Schober</a:t>
            </a:r>
            <a:r>
              <a:rPr lang="en-US" altLang="en-US" sz="1200" b="0" dirty="0">
                <a:solidFill>
                  <a:schemeClr val="bg1"/>
                </a:solidFill>
              </a:rPr>
              <a:t> D, Ceusters W. Towards a Reference Terminology for Ontology Research and Development in the Biomedical Domain. Proceedings of KR-MED 2006, Biomedical Ontology in Action, November 8, 2006, Baltimore MD, USA</a:t>
            </a:r>
            <a:r>
              <a:rPr lang="en-US" altLang="en-US" sz="1200" dirty="0">
                <a:solidFill>
                  <a:schemeClr val="bg1"/>
                </a:solidFill>
              </a:rPr>
              <a:t> </a:t>
            </a:r>
          </a:p>
        </p:txBody>
      </p:sp>
      <p:sp>
        <p:nvSpPr>
          <p:cNvPr id="2" name="Slide Number Placeholder 1"/>
          <p:cNvSpPr>
            <a:spLocks noGrp="1"/>
          </p:cNvSpPr>
          <p:nvPr>
            <p:ph type="sldNum" sz="quarter" idx="10"/>
          </p:nvPr>
        </p:nvSpPr>
        <p:spPr/>
        <p:txBody>
          <a:bodyPr/>
          <a:lstStyle/>
          <a:p>
            <a:fld id="{970F0956-5B8E-40B4-A8DD-F75AA1D26018}" type="slidenum">
              <a:rPr lang="en-US" smtClean="0"/>
              <a:pPr/>
              <a:t>13</a:t>
            </a:fld>
            <a:endParaRPr lang="en-US"/>
          </a:p>
        </p:txBody>
      </p:sp>
      <p:pic>
        <p:nvPicPr>
          <p:cNvPr id="3" name="Picture 2"/>
          <p:cNvPicPr>
            <a:picLocks noChangeAspect="1"/>
          </p:cNvPicPr>
          <p:nvPr/>
        </p:nvPicPr>
        <p:blipFill>
          <a:blip r:embed="rId4"/>
          <a:stretch>
            <a:fillRect/>
          </a:stretch>
        </p:blipFill>
        <p:spPr>
          <a:xfrm>
            <a:off x="381978" y="1634965"/>
            <a:ext cx="2513622" cy="4490100"/>
          </a:xfrm>
          <a:prstGeom prst="rect">
            <a:avLst/>
          </a:prstGeom>
        </p:spPr>
      </p:pic>
      <p:sp>
        <p:nvSpPr>
          <p:cNvPr id="4" name="Rectangle 3"/>
          <p:cNvSpPr/>
          <p:nvPr/>
        </p:nvSpPr>
        <p:spPr>
          <a:xfrm>
            <a:off x="214223" y="6135469"/>
            <a:ext cx="2887662" cy="646331"/>
          </a:xfrm>
          <a:prstGeom prst="rect">
            <a:avLst/>
          </a:prstGeom>
        </p:spPr>
        <p:txBody>
          <a:bodyPr wrap="square">
            <a:spAutoFit/>
          </a:bodyPr>
          <a:lstStyle/>
          <a:p>
            <a:r>
              <a:rPr lang="en-US" sz="1200" b="0"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Wagensberg</a:t>
            </a:r>
            <a:r>
              <a:rPr lang="en-US" sz="1200" b="0" dirty="0">
                <a:solidFill>
                  <a:schemeClr val="bg1"/>
                </a:solidFill>
                <a:latin typeface="Calibri" panose="020F0502020204030204" pitchFamily="34" charset="0"/>
                <a:ea typeface="Calibri" panose="020F0502020204030204" pitchFamily="34" charset="0"/>
                <a:cs typeface="Times New Roman" panose="02020603050405020304" pitchFamily="18" charset="0"/>
              </a:rPr>
              <a:t>, J., </a:t>
            </a:r>
            <a:r>
              <a:rPr lang="en-US" sz="1200" b="0" i="1" dirty="0">
                <a:solidFill>
                  <a:schemeClr val="bg1"/>
                </a:solidFill>
                <a:latin typeface="Calibri" panose="020F0502020204030204" pitchFamily="34" charset="0"/>
                <a:ea typeface="Calibri" panose="020F0502020204030204" pitchFamily="34" charset="0"/>
                <a:cs typeface="Times New Roman" panose="02020603050405020304" pitchFamily="18" charset="0"/>
              </a:rPr>
              <a:t>On the Existence and Uniqueness of the Scientific Method.</a:t>
            </a:r>
            <a:r>
              <a:rPr lang="en-US" sz="1200" b="0" dirty="0">
                <a:solidFill>
                  <a:schemeClr val="bg1"/>
                </a:solidFill>
                <a:latin typeface="Calibri" panose="020F0502020204030204" pitchFamily="34" charset="0"/>
                <a:ea typeface="Calibri" panose="020F0502020204030204" pitchFamily="34" charset="0"/>
                <a:cs typeface="Times New Roman" panose="02020603050405020304" pitchFamily="18" charset="0"/>
              </a:rPr>
              <a:t> Biological theory, 2014. 9(3): p. 335.</a:t>
            </a:r>
            <a:endParaRPr lang="en-US" sz="1200" b="0" dirty="0">
              <a:solidFill>
                <a:schemeClr val="bg1"/>
              </a:solidFill>
            </a:endParaRPr>
          </a:p>
        </p:txBody>
      </p:sp>
    </p:spTree>
    <p:extLst>
      <p:ext uri="{BB962C8B-B14F-4D97-AF65-F5344CB8AC3E}">
        <p14:creationId xmlns:p14="http://schemas.microsoft.com/office/powerpoint/2010/main" val="35942159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Perception / Observation</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a:t>
            </a:r>
            <a:r>
              <a:rPr lang="en-US" i="1" dirty="0"/>
              <a:t>To perceive reality implies a kind of conversation between a mind and a slice of reality. The mind devises a representation of a slice of reality by using some kind of language. When the perceptions are programmed in accordance with preconceived criteria, the perception is called observation.</a:t>
            </a:r>
            <a:r>
              <a:rPr lang="en-US" dirty="0"/>
              <a:t>’</a:t>
            </a:r>
          </a:p>
          <a:p>
            <a:pPr>
              <a:buFont typeface="Arial" panose="020B0604020202020204" pitchFamily="34" charset="0"/>
              <a:buChar char="•"/>
            </a:pPr>
            <a:endParaRPr lang="en-US" dirty="0"/>
          </a:p>
          <a:p>
            <a:pPr>
              <a:buFont typeface="Arial" panose="020B0604020202020204" pitchFamily="34" charset="0"/>
              <a:buChar char="•"/>
            </a:pPr>
            <a:r>
              <a:rPr lang="en-US" dirty="0"/>
              <a:t>‘</a:t>
            </a:r>
            <a:r>
              <a:rPr lang="en-US" i="1" dirty="0"/>
              <a:t>What we call a mystical experience can be perceived, but it is very difficult to observe.</a:t>
            </a:r>
            <a:r>
              <a:rPr lang="en-US" dirty="0"/>
              <a:t>’</a:t>
            </a:r>
          </a:p>
        </p:txBody>
      </p:sp>
      <p:sp>
        <p:nvSpPr>
          <p:cNvPr id="4" name="Slide Number Placeholder 3"/>
          <p:cNvSpPr>
            <a:spLocks noGrp="1"/>
          </p:cNvSpPr>
          <p:nvPr>
            <p:ph type="sldNum" sz="quarter" idx="10"/>
          </p:nvPr>
        </p:nvSpPr>
        <p:spPr/>
        <p:txBody>
          <a:bodyPr/>
          <a:lstStyle/>
          <a:p>
            <a:fld id="{970F0956-5B8E-40B4-A8DD-F75AA1D26018}" type="slidenum">
              <a:rPr lang="en-US" smtClean="0"/>
              <a:pPr/>
              <a:t>14</a:t>
            </a:fld>
            <a:endParaRPr lang="en-US"/>
          </a:p>
        </p:txBody>
      </p:sp>
      <p:sp>
        <p:nvSpPr>
          <p:cNvPr id="5" name="Rectangle 4"/>
          <p:cNvSpPr/>
          <p:nvPr/>
        </p:nvSpPr>
        <p:spPr>
          <a:xfrm>
            <a:off x="1371601" y="6327492"/>
            <a:ext cx="7767917" cy="276999"/>
          </a:xfrm>
          <a:prstGeom prst="rect">
            <a:avLst/>
          </a:prstGeom>
        </p:spPr>
        <p:txBody>
          <a:bodyPr wrap="square">
            <a:spAutoFit/>
          </a:bodyPr>
          <a:lstStyle/>
          <a:p>
            <a:pPr algn="r"/>
            <a:r>
              <a:rPr lang="en-US" sz="1200" b="0"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Wagensberg</a:t>
            </a:r>
            <a:r>
              <a:rPr lang="en-US" sz="1200" b="0" dirty="0">
                <a:solidFill>
                  <a:schemeClr val="bg1"/>
                </a:solidFill>
                <a:latin typeface="Calibri" panose="020F0502020204030204" pitchFamily="34" charset="0"/>
                <a:ea typeface="Calibri" panose="020F0502020204030204" pitchFamily="34" charset="0"/>
                <a:cs typeface="Times New Roman" panose="02020603050405020304" pitchFamily="18" charset="0"/>
              </a:rPr>
              <a:t>, J., </a:t>
            </a:r>
            <a:r>
              <a:rPr lang="en-US" sz="1200" b="0" i="1" dirty="0">
                <a:solidFill>
                  <a:schemeClr val="bg1"/>
                </a:solidFill>
                <a:latin typeface="Calibri" panose="020F0502020204030204" pitchFamily="34" charset="0"/>
                <a:ea typeface="Calibri" panose="020F0502020204030204" pitchFamily="34" charset="0"/>
                <a:cs typeface="Times New Roman" panose="02020603050405020304" pitchFamily="18" charset="0"/>
              </a:rPr>
              <a:t>On the Existence and Uniqueness of the Scientific Method.</a:t>
            </a:r>
            <a:r>
              <a:rPr lang="en-US" sz="1200" b="0" dirty="0">
                <a:solidFill>
                  <a:schemeClr val="bg1"/>
                </a:solidFill>
                <a:latin typeface="Calibri" panose="020F0502020204030204" pitchFamily="34" charset="0"/>
                <a:ea typeface="Calibri" panose="020F0502020204030204" pitchFamily="34" charset="0"/>
                <a:cs typeface="Times New Roman" panose="02020603050405020304" pitchFamily="18" charset="0"/>
              </a:rPr>
              <a:t> Biological theory, 2014. 9(3): p. 333.</a:t>
            </a:r>
            <a:endParaRPr lang="en-US" sz="1200" b="0" dirty="0">
              <a:solidFill>
                <a:schemeClr val="bg1"/>
              </a:solidFill>
            </a:endParaRPr>
          </a:p>
        </p:txBody>
      </p:sp>
    </p:spTree>
    <p:extLst>
      <p:ext uri="{BB962C8B-B14F-4D97-AF65-F5344CB8AC3E}">
        <p14:creationId xmlns:p14="http://schemas.microsoft.com/office/powerpoint/2010/main" val="20844460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228600" y="1676400"/>
          <a:ext cx="8686800" cy="3606800"/>
        </p:xfrm>
        <a:graphic>
          <a:graphicData uri="http://schemas.openxmlformats.org/drawingml/2006/table">
            <a:tbl>
              <a:tblPr firstRow="1" bandRow="1">
                <a:tableStyleId>{5C22544A-7EE6-4342-B048-85BDC9FD1C3A}</a:tableStyleId>
              </a:tblPr>
              <a:tblGrid>
                <a:gridCol w="2286000">
                  <a:extLst>
                    <a:ext uri="{9D8B030D-6E8A-4147-A177-3AD203B41FA5}">
                      <a16:colId xmlns:a16="http://schemas.microsoft.com/office/drawing/2014/main" val="20000"/>
                    </a:ext>
                  </a:extLst>
                </a:gridCol>
                <a:gridCol w="1096471">
                  <a:extLst>
                    <a:ext uri="{9D8B030D-6E8A-4147-A177-3AD203B41FA5}">
                      <a16:colId xmlns:a16="http://schemas.microsoft.com/office/drawing/2014/main" val="20001"/>
                    </a:ext>
                  </a:extLst>
                </a:gridCol>
                <a:gridCol w="1875329">
                  <a:extLst>
                    <a:ext uri="{9D8B030D-6E8A-4147-A177-3AD203B41FA5}">
                      <a16:colId xmlns:a16="http://schemas.microsoft.com/office/drawing/2014/main" val="20002"/>
                    </a:ext>
                  </a:extLst>
                </a:gridCol>
                <a:gridCol w="1507142">
                  <a:extLst>
                    <a:ext uri="{9D8B030D-6E8A-4147-A177-3AD203B41FA5}">
                      <a16:colId xmlns:a16="http://schemas.microsoft.com/office/drawing/2014/main" val="20003"/>
                    </a:ext>
                  </a:extLst>
                </a:gridCol>
                <a:gridCol w="1921858">
                  <a:extLst>
                    <a:ext uri="{9D8B030D-6E8A-4147-A177-3AD203B41FA5}">
                      <a16:colId xmlns:a16="http://schemas.microsoft.com/office/drawing/2014/main" val="20004"/>
                    </a:ext>
                  </a:extLst>
                </a:gridCol>
              </a:tblGrid>
              <a:tr h="370840">
                <a:tc>
                  <a:txBody>
                    <a:bodyPr/>
                    <a:lstStyle/>
                    <a:p>
                      <a:endParaRPr lang="en-US" dirty="0">
                        <a:solidFill>
                          <a:schemeClr val="tx1"/>
                        </a:solidFill>
                      </a:endParaRPr>
                    </a:p>
                  </a:txBody>
                  <a:tcPr marL="92249" marR="92249"/>
                </a:tc>
                <a:tc>
                  <a:txBody>
                    <a:bodyPr/>
                    <a:lstStyle/>
                    <a:p>
                      <a:r>
                        <a:rPr lang="en-US" dirty="0">
                          <a:solidFill>
                            <a:schemeClr val="tx1"/>
                          </a:solidFill>
                        </a:rPr>
                        <a:t>Reality</a:t>
                      </a:r>
                    </a:p>
                  </a:txBody>
                  <a:tcPr marL="92249" marR="92249"/>
                </a:tc>
                <a:tc>
                  <a:txBody>
                    <a:bodyPr/>
                    <a:lstStyle/>
                    <a:p>
                      <a:r>
                        <a:rPr lang="en-US" dirty="0">
                          <a:solidFill>
                            <a:schemeClr val="tx1"/>
                          </a:solidFill>
                        </a:rPr>
                        <a:t>Sensing</a:t>
                      </a:r>
                    </a:p>
                  </a:txBody>
                  <a:tcPr marL="92249" marR="92249"/>
                </a:tc>
                <a:tc>
                  <a:txBody>
                    <a:bodyPr/>
                    <a:lstStyle/>
                    <a:p>
                      <a:r>
                        <a:rPr lang="en-US" dirty="0">
                          <a:solidFill>
                            <a:schemeClr val="tx1"/>
                          </a:solidFill>
                        </a:rPr>
                        <a:t>Perceiving</a:t>
                      </a:r>
                    </a:p>
                  </a:txBody>
                  <a:tcPr marL="92249" marR="92249"/>
                </a:tc>
                <a:tc>
                  <a:txBody>
                    <a:bodyPr/>
                    <a:lstStyle/>
                    <a:p>
                      <a:r>
                        <a:rPr lang="en-US" dirty="0">
                          <a:solidFill>
                            <a:schemeClr val="tx1"/>
                          </a:solidFill>
                        </a:rPr>
                        <a:t>Interpreting</a:t>
                      </a:r>
                    </a:p>
                  </a:txBody>
                  <a:tcPr marL="92249" marR="92249"/>
                </a:tc>
                <a:extLst>
                  <a:ext uri="{0D108BD9-81ED-4DB2-BD59-A6C34878D82A}">
                    <a16:rowId xmlns:a16="http://schemas.microsoft.com/office/drawing/2014/main" val="10000"/>
                  </a:ext>
                </a:extLst>
              </a:tr>
              <a:tr h="370840">
                <a:tc>
                  <a:txBody>
                    <a:bodyPr/>
                    <a:lstStyle/>
                    <a:p>
                      <a:r>
                        <a:rPr lang="en-US" dirty="0">
                          <a:solidFill>
                            <a:schemeClr val="tx1"/>
                          </a:solidFill>
                        </a:rPr>
                        <a:t>Canonical case</a:t>
                      </a:r>
                    </a:p>
                  </a:txBody>
                  <a:tcPr marL="92249" marR="92249"/>
                </a:tc>
                <a:tc>
                  <a:txBody>
                    <a:bodyPr/>
                    <a:lstStyle/>
                    <a:p>
                      <a:r>
                        <a:rPr lang="en-US" dirty="0">
                          <a:solidFill>
                            <a:schemeClr val="tx1"/>
                          </a:solidFill>
                        </a:rPr>
                        <a:t>Dog</a:t>
                      </a:r>
                    </a:p>
                  </a:txBody>
                  <a:tcPr marL="92249" marR="92249"/>
                </a:tc>
                <a:tc>
                  <a:txBody>
                    <a:bodyPr/>
                    <a:lstStyle/>
                    <a:p>
                      <a:r>
                        <a:rPr lang="en-US" dirty="0">
                          <a:solidFill>
                            <a:schemeClr val="tx1"/>
                          </a:solidFill>
                        </a:rPr>
                        <a:t>Dog-stimulus</a:t>
                      </a:r>
                    </a:p>
                  </a:txBody>
                  <a:tcPr marL="92249" marR="92249"/>
                </a:tc>
                <a:tc>
                  <a:txBody>
                    <a:bodyPr/>
                    <a:lstStyle/>
                    <a:p>
                      <a:r>
                        <a:rPr lang="en-US" dirty="0">
                          <a:solidFill>
                            <a:schemeClr val="tx1"/>
                          </a:solidFill>
                        </a:rPr>
                        <a:t>Dog</a:t>
                      </a:r>
                    </a:p>
                  </a:txBody>
                  <a:tcPr marL="92249" marR="92249"/>
                </a:tc>
                <a:tc>
                  <a:txBody>
                    <a:bodyPr/>
                    <a:lstStyle/>
                    <a:p>
                      <a:r>
                        <a:rPr lang="en-US" dirty="0">
                          <a:solidFill>
                            <a:schemeClr val="tx1"/>
                          </a:solidFill>
                        </a:rPr>
                        <a:t>Dog</a:t>
                      </a:r>
                    </a:p>
                  </a:txBody>
                  <a:tcPr marL="92249" marR="92249"/>
                </a:tc>
                <a:extLst>
                  <a:ext uri="{0D108BD9-81ED-4DB2-BD59-A6C34878D82A}">
                    <a16:rowId xmlns:a16="http://schemas.microsoft.com/office/drawing/2014/main" val="10001"/>
                  </a:ext>
                </a:extLst>
              </a:tr>
              <a:tr h="370840">
                <a:tc>
                  <a:txBody>
                    <a:bodyPr/>
                    <a:lstStyle/>
                    <a:p>
                      <a:r>
                        <a:rPr lang="en-US" dirty="0">
                          <a:solidFill>
                            <a:schemeClr val="tx1"/>
                          </a:solidFill>
                        </a:rPr>
                        <a:t>Illusion</a:t>
                      </a:r>
                    </a:p>
                  </a:txBody>
                  <a:tcPr marL="92249" marR="92249"/>
                </a:tc>
                <a:tc>
                  <a:txBody>
                    <a:bodyPr/>
                    <a:lstStyle/>
                    <a:p>
                      <a:r>
                        <a:rPr lang="en-US" dirty="0">
                          <a:solidFill>
                            <a:schemeClr val="tx1"/>
                          </a:solidFill>
                        </a:rPr>
                        <a:t>Dog</a:t>
                      </a:r>
                    </a:p>
                  </a:txBody>
                  <a:tcPr marL="92249" marR="92249"/>
                </a:tc>
                <a:tc>
                  <a:txBody>
                    <a:bodyPr/>
                    <a:lstStyle/>
                    <a:p>
                      <a:r>
                        <a:rPr lang="en-US" dirty="0">
                          <a:solidFill>
                            <a:schemeClr val="tx1"/>
                          </a:solidFill>
                        </a:rPr>
                        <a:t>Cat-like stimuli</a:t>
                      </a:r>
                    </a:p>
                  </a:txBody>
                  <a:tcPr marL="92249" marR="92249"/>
                </a:tc>
                <a:tc>
                  <a:txBody>
                    <a:bodyPr/>
                    <a:lstStyle/>
                    <a:p>
                      <a:r>
                        <a:rPr lang="en-US" dirty="0">
                          <a:solidFill>
                            <a:schemeClr val="tx1"/>
                          </a:solidFill>
                        </a:rPr>
                        <a:t>Cat</a:t>
                      </a:r>
                    </a:p>
                  </a:txBody>
                  <a:tcPr marL="92249" marR="92249"/>
                </a:tc>
                <a:tc>
                  <a:txBody>
                    <a:bodyPr/>
                    <a:lstStyle/>
                    <a:p>
                      <a:r>
                        <a:rPr lang="en-US" dirty="0">
                          <a:solidFill>
                            <a:schemeClr val="tx1"/>
                          </a:solidFill>
                        </a:rPr>
                        <a:t>Cat / Cat? / x?</a:t>
                      </a:r>
                    </a:p>
                  </a:txBody>
                  <a:tcPr marL="92249" marR="92249"/>
                </a:tc>
                <a:extLst>
                  <a:ext uri="{0D108BD9-81ED-4DB2-BD59-A6C34878D82A}">
                    <a16:rowId xmlns:a16="http://schemas.microsoft.com/office/drawing/2014/main" val="10002"/>
                  </a:ext>
                </a:extLst>
              </a:tr>
              <a:tr h="370840">
                <a:tc>
                  <a:txBody>
                    <a:bodyPr/>
                    <a:lstStyle/>
                    <a:p>
                      <a:r>
                        <a:rPr lang="en-US" dirty="0">
                          <a:solidFill>
                            <a:schemeClr val="tx1"/>
                          </a:solidFill>
                        </a:rPr>
                        <a:t>Hallucination</a:t>
                      </a:r>
                    </a:p>
                  </a:txBody>
                  <a:tcPr marL="92249" marR="92249"/>
                </a:tc>
                <a:tc>
                  <a:txBody>
                    <a:bodyPr/>
                    <a:lstStyle/>
                    <a:p>
                      <a:r>
                        <a:rPr lang="en-US" dirty="0">
                          <a:solidFill>
                            <a:schemeClr val="tx1"/>
                          </a:solidFill>
                        </a:rPr>
                        <a:t>-</a:t>
                      </a:r>
                    </a:p>
                  </a:txBody>
                  <a:tcPr marL="92249" marR="92249"/>
                </a:tc>
                <a:tc>
                  <a:txBody>
                    <a:bodyPr/>
                    <a:lstStyle/>
                    <a:p>
                      <a:r>
                        <a:rPr lang="en-US" dirty="0">
                          <a:solidFill>
                            <a:schemeClr val="tx1"/>
                          </a:solidFill>
                        </a:rPr>
                        <a:t>-</a:t>
                      </a:r>
                    </a:p>
                  </a:txBody>
                  <a:tcPr marL="92249" marR="92249"/>
                </a:tc>
                <a:tc>
                  <a:txBody>
                    <a:bodyPr/>
                    <a:lstStyle/>
                    <a:p>
                      <a:r>
                        <a:rPr lang="en-US" dirty="0">
                          <a:solidFill>
                            <a:schemeClr val="tx1"/>
                          </a:solidFill>
                        </a:rPr>
                        <a:t>Dog</a:t>
                      </a:r>
                    </a:p>
                  </a:txBody>
                  <a:tcPr marL="92249" marR="92249"/>
                </a:tc>
                <a:tc>
                  <a:txBody>
                    <a:bodyPr/>
                    <a:lstStyle/>
                    <a:p>
                      <a:r>
                        <a:rPr lang="en-US" dirty="0">
                          <a:solidFill>
                            <a:schemeClr val="tx1"/>
                          </a:solidFill>
                        </a:rPr>
                        <a:t>Dog</a:t>
                      </a:r>
                    </a:p>
                  </a:txBody>
                  <a:tcPr marL="92249" marR="92249"/>
                </a:tc>
                <a:extLst>
                  <a:ext uri="{0D108BD9-81ED-4DB2-BD59-A6C34878D82A}">
                    <a16:rowId xmlns:a16="http://schemas.microsoft.com/office/drawing/2014/main" val="10003"/>
                  </a:ext>
                </a:extLst>
              </a:tr>
              <a:tr h="370840">
                <a:tc>
                  <a:txBody>
                    <a:bodyPr/>
                    <a:lstStyle/>
                    <a:p>
                      <a:r>
                        <a:rPr lang="en-US" dirty="0">
                          <a:solidFill>
                            <a:schemeClr val="tx1"/>
                          </a:solidFill>
                        </a:rPr>
                        <a:t>Belief in inaccurate perception</a:t>
                      </a:r>
                    </a:p>
                  </a:txBody>
                  <a:tcPr marL="92249" marR="92249"/>
                </a:tc>
                <a:tc>
                  <a:txBody>
                    <a:bodyPr/>
                    <a:lstStyle/>
                    <a:p>
                      <a:r>
                        <a:rPr lang="en-US" dirty="0">
                          <a:solidFill>
                            <a:schemeClr val="tx1"/>
                          </a:solidFill>
                        </a:rPr>
                        <a:t>-</a:t>
                      </a:r>
                    </a:p>
                  </a:txBody>
                  <a:tcPr marL="92249" marR="92249"/>
                </a:tc>
                <a:tc>
                  <a:txBody>
                    <a:bodyPr/>
                    <a:lstStyle/>
                    <a:p>
                      <a:r>
                        <a:rPr lang="en-US" dirty="0">
                          <a:solidFill>
                            <a:schemeClr val="tx1"/>
                          </a:solidFill>
                        </a:rPr>
                        <a:t>-</a:t>
                      </a:r>
                    </a:p>
                  </a:txBody>
                  <a:tcPr marL="92249" marR="92249"/>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tx1"/>
                          </a:solidFill>
                        </a:rPr>
                        <a:t>Dog</a:t>
                      </a:r>
                    </a:p>
                  </a:txBody>
                  <a:tcPr marL="92249" marR="92249"/>
                </a:tc>
                <a:tc>
                  <a:txBody>
                    <a:bodyPr/>
                    <a:lstStyle/>
                    <a:p>
                      <a:r>
                        <a:rPr lang="en-US" dirty="0">
                          <a:solidFill>
                            <a:schemeClr val="tx1"/>
                          </a:solidFill>
                        </a:rPr>
                        <a:t>No dog</a:t>
                      </a:r>
                    </a:p>
                  </a:txBody>
                  <a:tcPr marL="92249" marR="92249"/>
                </a:tc>
                <a:extLst>
                  <a:ext uri="{0D108BD9-81ED-4DB2-BD59-A6C34878D82A}">
                    <a16:rowId xmlns:a16="http://schemas.microsoft.com/office/drawing/2014/main" val="10004"/>
                  </a:ext>
                </a:extLst>
              </a:tr>
              <a:tr h="370840">
                <a:tc>
                  <a:txBody>
                    <a:bodyPr/>
                    <a:lstStyle/>
                    <a:p>
                      <a:r>
                        <a:rPr lang="en-US" dirty="0">
                          <a:solidFill>
                            <a:schemeClr val="tx1"/>
                          </a:solidFill>
                        </a:rPr>
                        <a:t>Delusion</a:t>
                      </a:r>
                    </a:p>
                  </a:txBody>
                  <a:tcPr marL="92249" marR="92249"/>
                </a:tc>
                <a:tc>
                  <a:txBody>
                    <a:bodyPr/>
                    <a:lstStyle/>
                    <a:p>
                      <a:r>
                        <a:rPr lang="en-US" dirty="0">
                          <a:solidFill>
                            <a:schemeClr val="tx1"/>
                          </a:solidFill>
                        </a:rPr>
                        <a:t>-</a:t>
                      </a:r>
                    </a:p>
                  </a:txBody>
                  <a:tcPr marL="92249" marR="92249"/>
                </a:tc>
                <a:tc>
                  <a:txBody>
                    <a:bodyPr/>
                    <a:lstStyle/>
                    <a:p>
                      <a:r>
                        <a:rPr lang="en-US" dirty="0">
                          <a:solidFill>
                            <a:schemeClr val="tx1"/>
                          </a:solidFill>
                        </a:rPr>
                        <a:t>-</a:t>
                      </a:r>
                    </a:p>
                  </a:txBody>
                  <a:tcPr marL="92249" marR="92249"/>
                </a:tc>
                <a:tc>
                  <a:txBody>
                    <a:bodyPr/>
                    <a:lstStyle/>
                    <a:p>
                      <a:r>
                        <a:rPr lang="en-US" dirty="0">
                          <a:solidFill>
                            <a:schemeClr val="tx1"/>
                          </a:solidFill>
                        </a:rPr>
                        <a:t>-</a:t>
                      </a:r>
                    </a:p>
                  </a:txBody>
                  <a:tcPr marL="92249" marR="92249"/>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tx1"/>
                          </a:solidFill>
                        </a:rPr>
                        <a:t>Dog</a:t>
                      </a:r>
                    </a:p>
                  </a:txBody>
                  <a:tcPr marL="92249" marR="92249"/>
                </a:tc>
                <a:extLst>
                  <a:ext uri="{0D108BD9-81ED-4DB2-BD59-A6C34878D82A}">
                    <a16:rowId xmlns:a16="http://schemas.microsoft.com/office/drawing/2014/main" val="10005"/>
                  </a:ext>
                </a:extLst>
              </a:tr>
              <a:tr h="370840">
                <a:tc>
                  <a:txBody>
                    <a:bodyPr/>
                    <a:lstStyle/>
                    <a:p>
                      <a:r>
                        <a:rPr lang="en-US" dirty="0">
                          <a:solidFill>
                            <a:schemeClr val="tx1"/>
                          </a:solidFill>
                        </a:rPr>
                        <a:t>Sensory loss</a:t>
                      </a:r>
                    </a:p>
                  </a:txBody>
                  <a:tcPr marL="92249" marR="92249"/>
                </a:tc>
                <a:tc>
                  <a:txBody>
                    <a:bodyPr/>
                    <a:lstStyle/>
                    <a:p>
                      <a:r>
                        <a:rPr lang="en-US" dirty="0">
                          <a:solidFill>
                            <a:schemeClr val="tx1"/>
                          </a:solidFill>
                        </a:rPr>
                        <a:t>Dog</a:t>
                      </a:r>
                    </a:p>
                  </a:txBody>
                  <a:tcPr marL="92249" marR="92249"/>
                </a:tc>
                <a:tc>
                  <a:txBody>
                    <a:bodyPr/>
                    <a:lstStyle/>
                    <a:p>
                      <a:r>
                        <a:rPr lang="en-US" dirty="0">
                          <a:solidFill>
                            <a:schemeClr val="tx1"/>
                          </a:solidFill>
                        </a:rPr>
                        <a:t>-</a:t>
                      </a:r>
                    </a:p>
                  </a:txBody>
                  <a:tcPr marL="92249" marR="92249"/>
                </a:tc>
                <a:tc>
                  <a:txBody>
                    <a:bodyPr/>
                    <a:lstStyle/>
                    <a:p>
                      <a:r>
                        <a:rPr lang="en-US" dirty="0">
                          <a:solidFill>
                            <a:schemeClr val="tx1"/>
                          </a:solidFill>
                        </a:rPr>
                        <a:t>-</a:t>
                      </a:r>
                    </a:p>
                  </a:txBody>
                  <a:tcPr marL="92249" marR="92249"/>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tx1"/>
                          </a:solidFill>
                        </a:rPr>
                        <a:t>-</a:t>
                      </a:r>
                    </a:p>
                  </a:txBody>
                  <a:tcPr marL="92249" marR="92249"/>
                </a:tc>
                <a:extLst>
                  <a:ext uri="{0D108BD9-81ED-4DB2-BD59-A6C34878D82A}">
                    <a16:rowId xmlns:a16="http://schemas.microsoft.com/office/drawing/2014/main" val="10006"/>
                  </a:ext>
                </a:extLst>
              </a:tr>
              <a:tr h="370840">
                <a:tc>
                  <a:txBody>
                    <a:bodyPr/>
                    <a:lstStyle/>
                    <a:p>
                      <a:r>
                        <a:rPr lang="en-US" dirty="0">
                          <a:solidFill>
                            <a:schemeClr val="tx1"/>
                          </a:solidFill>
                        </a:rPr>
                        <a:t>(visual)</a:t>
                      </a:r>
                      <a:r>
                        <a:rPr lang="en-US" baseline="0" dirty="0">
                          <a:solidFill>
                            <a:schemeClr val="tx1"/>
                          </a:solidFill>
                        </a:rPr>
                        <a:t> </a:t>
                      </a:r>
                      <a:r>
                        <a:rPr lang="en-US" baseline="0" dirty="0" err="1">
                          <a:solidFill>
                            <a:schemeClr val="tx1"/>
                          </a:solidFill>
                        </a:rPr>
                        <a:t>a</a:t>
                      </a:r>
                      <a:r>
                        <a:rPr lang="en-US" dirty="0" err="1">
                          <a:solidFill>
                            <a:schemeClr val="tx1"/>
                          </a:solidFill>
                        </a:rPr>
                        <a:t>nosognosia</a:t>
                      </a:r>
                      <a:endParaRPr lang="en-US" dirty="0">
                        <a:solidFill>
                          <a:schemeClr val="tx1"/>
                        </a:solidFill>
                      </a:endParaRPr>
                    </a:p>
                  </a:txBody>
                  <a:tcPr marL="92249" marR="92249"/>
                </a:tc>
                <a:tc>
                  <a:txBody>
                    <a:bodyPr/>
                    <a:lstStyle/>
                    <a:p>
                      <a:r>
                        <a:rPr lang="en-US" dirty="0">
                          <a:solidFill>
                            <a:schemeClr val="tx1"/>
                          </a:solidFill>
                        </a:rPr>
                        <a:t>Dog</a:t>
                      </a:r>
                    </a:p>
                  </a:txBody>
                  <a:tcPr marL="92249" marR="92249"/>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tx1"/>
                          </a:solidFill>
                        </a:rPr>
                        <a:t>Dog-stimulus</a:t>
                      </a:r>
                    </a:p>
                  </a:txBody>
                  <a:tcPr marL="92249" marR="92249"/>
                </a:tc>
                <a:tc>
                  <a:txBody>
                    <a:bodyPr/>
                    <a:lstStyle/>
                    <a:p>
                      <a:r>
                        <a:rPr lang="en-US" dirty="0">
                          <a:solidFill>
                            <a:schemeClr val="tx1"/>
                          </a:solidFill>
                        </a:rPr>
                        <a:t>-</a:t>
                      </a:r>
                    </a:p>
                  </a:txBody>
                  <a:tcPr marL="92249" marR="92249"/>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tx1"/>
                          </a:solidFill>
                        </a:rPr>
                        <a:t>Dog</a:t>
                      </a:r>
                    </a:p>
                  </a:txBody>
                  <a:tcPr marL="92249" marR="92249"/>
                </a:tc>
                <a:extLst>
                  <a:ext uri="{0D108BD9-81ED-4DB2-BD59-A6C34878D82A}">
                    <a16:rowId xmlns:a16="http://schemas.microsoft.com/office/drawing/2014/main" val="10007"/>
                  </a:ext>
                </a:extLst>
              </a:tr>
              <a:tr h="370840">
                <a:tc>
                  <a:txBody>
                    <a:bodyPr/>
                    <a:lstStyle/>
                    <a:p>
                      <a:r>
                        <a:rPr lang="en-US" dirty="0">
                          <a:solidFill>
                            <a:schemeClr val="tx1"/>
                          </a:solidFill>
                        </a:rPr>
                        <a:t>Denial</a:t>
                      </a:r>
                    </a:p>
                  </a:txBody>
                  <a:tcPr marL="92249" marR="92249"/>
                </a:tc>
                <a:tc>
                  <a:txBody>
                    <a:bodyPr/>
                    <a:lstStyle/>
                    <a:p>
                      <a:r>
                        <a:rPr lang="en-US" dirty="0">
                          <a:solidFill>
                            <a:schemeClr val="tx1"/>
                          </a:solidFill>
                        </a:rPr>
                        <a:t>Dog</a:t>
                      </a:r>
                    </a:p>
                  </a:txBody>
                  <a:tcPr marL="92249" marR="92249"/>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tx1"/>
                          </a:solidFill>
                        </a:rPr>
                        <a:t>Dog-stimulus</a:t>
                      </a:r>
                    </a:p>
                  </a:txBody>
                  <a:tcPr marL="92249" marR="92249"/>
                </a:tc>
                <a:tc>
                  <a:txBody>
                    <a:bodyPr/>
                    <a:lstStyle/>
                    <a:p>
                      <a:r>
                        <a:rPr lang="en-US" dirty="0">
                          <a:solidFill>
                            <a:schemeClr val="tx1"/>
                          </a:solidFill>
                        </a:rPr>
                        <a:t>Dog</a:t>
                      </a:r>
                    </a:p>
                  </a:txBody>
                  <a:tcPr marL="92249" marR="92249"/>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tx1"/>
                          </a:solidFill>
                        </a:rPr>
                        <a:t>-</a:t>
                      </a:r>
                    </a:p>
                  </a:txBody>
                  <a:tcPr marL="92249" marR="92249"/>
                </a:tc>
                <a:extLst>
                  <a:ext uri="{0D108BD9-81ED-4DB2-BD59-A6C34878D82A}">
                    <a16:rowId xmlns:a16="http://schemas.microsoft.com/office/drawing/2014/main" val="10008"/>
                  </a:ext>
                </a:extLst>
              </a:tr>
            </a:tbl>
          </a:graphicData>
        </a:graphic>
      </p:graphicFrame>
      <p:sp>
        <p:nvSpPr>
          <p:cNvPr id="5" name="Title 1"/>
          <p:cNvSpPr>
            <a:spLocks noGrp="1"/>
          </p:cNvSpPr>
          <p:nvPr>
            <p:ph type="title"/>
          </p:nvPr>
        </p:nvSpPr>
        <p:spPr>
          <a:xfrm>
            <a:off x="228600" y="762000"/>
            <a:ext cx="8686800" cy="762000"/>
          </a:xfrm>
        </p:spPr>
        <p:txBody>
          <a:bodyPr/>
          <a:lstStyle/>
          <a:p>
            <a:r>
              <a:rPr lang="en-US" sz="2700" dirty="0"/>
              <a:t>Interplay of reality, sensing perceiving and interpreting</a:t>
            </a:r>
          </a:p>
        </p:txBody>
      </p:sp>
      <p:sp>
        <p:nvSpPr>
          <p:cNvPr id="2" name="Slide Number Placeholder 1">
            <a:extLst>
              <a:ext uri="{FF2B5EF4-FFF2-40B4-BE49-F238E27FC236}">
                <a16:creationId xmlns:a16="http://schemas.microsoft.com/office/drawing/2014/main" id="{CE756CDA-829C-4B8E-9091-28534967DE04}"/>
              </a:ext>
            </a:extLst>
          </p:cNvPr>
          <p:cNvSpPr>
            <a:spLocks noGrp="1"/>
          </p:cNvSpPr>
          <p:nvPr>
            <p:ph type="sldNum" sz="quarter" idx="10"/>
          </p:nvPr>
        </p:nvSpPr>
        <p:spPr/>
        <p:txBody>
          <a:bodyPr/>
          <a:lstStyle/>
          <a:p>
            <a:fld id="{1A70FCCE-FE39-4BEF-B0C5-90CFEFA62BCC}" type="slidenum">
              <a:rPr lang="en-US" smtClean="0"/>
              <a:pPr/>
              <a:t>15</a:t>
            </a:fld>
            <a:endParaRPr lang="en-US"/>
          </a:p>
        </p:txBody>
      </p:sp>
    </p:spTree>
    <p:extLst>
      <p:ext uri="{BB962C8B-B14F-4D97-AF65-F5344CB8AC3E}">
        <p14:creationId xmlns:p14="http://schemas.microsoft.com/office/powerpoint/2010/main" val="37945036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Scientific Method</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sz="2800" dirty="0"/>
              <a:t>principles and procedures for the </a:t>
            </a:r>
            <a:r>
              <a:rPr lang="en-US" sz="2800" dirty="0">
                <a:solidFill>
                  <a:srgbClr val="1FE115"/>
                </a:solidFill>
              </a:rPr>
              <a:t>systematic</a:t>
            </a:r>
            <a:r>
              <a:rPr lang="en-US" sz="2800" dirty="0"/>
              <a:t> pursuit of knowledge involving:</a:t>
            </a:r>
          </a:p>
          <a:p>
            <a:pPr lvl="1">
              <a:buFont typeface="Arial" panose="020B0604020202020204" pitchFamily="34" charset="0"/>
              <a:buChar char="•"/>
            </a:pPr>
            <a:r>
              <a:rPr lang="en-US" sz="2800" dirty="0"/>
              <a:t>the </a:t>
            </a:r>
            <a:r>
              <a:rPr lang="en-US" sz="2800" dirty="0">
                <a:solidFill>
                  <a:srgbClr val="1FE115"/>
                </a:solidFill>
              </a:rPr>
              <a:t>recognition</a:t>
            </a:r>
            <a:r>
              <a:rPr lang="en-US" sz="2800" dirty="0"/>
              <a:t> and </a:t>
            </a:r>
            <a:r>
              <a:rPr lang="en-US" sz="2800" dirty="0">
                <a:solidFill>
                  <a:srgbClr val="1FE115"/>
                </a:solidFill>
              </a:rPr>
              <a:t>formulation</a:t>
            </a:r>
            <a:r>
              <a:rPr lang="en-US" sz="2800" dirty="0"/>
              <a:t> of a </a:t>
            </a:r>
            <a:r>
              <a:rPr lang="en-US" sz="2800" dirty="0">
                <a:solidFill>
                  <a:srgbClr val="1FE115"/>
                </a:solidFill>
              </a:rPr>
              <a:t>problem</a:t>
            </a:r>
            <a:r>
              <a:rPr lang="en-US" sz="2800" dirty="0"/>
              <a:t>,</a:t>
            </a:r>
          </a:p>
          <a:p>
            <a:pPr lvl="1">
              <a:buFont typeface="Arial" panose="020B0604020202020204" pitchFamily="34" charset="0"/>
              <a:buChar char="•"/>
            </a:pPr>
            <a:r>
              <a:rPr lang="en-US" sz="2800" dirty="0"/>
              <a:t>the collection of data through </a:t>
            </a:r>
            <a:r>
              <a:rPr lang="en-US" sz="2800" dirty="0">
                <a:solidFill>
                  <a:srgbClr val="00FF00"/>
                </a:solidFill>
              </a:rPr>
              <a:t>observation</a:t>
            </a:r>
            <a:r>
              <a:rPr lang="en-US" sz="2800" dirty="0"/>
              <a:t> and </a:t>
            </a:r>
            <a:r>
              <a:rPr lang="en-US" sz="2800" dirty="0">
                <a:solidFill>
                  <a:srgbClr val="00FF00"/>
                </a:solidFill>
              </a:rPr>
              <a:t>experiment</a:t>
            </a:r>
            <a:r>
              <a:rPr lang="en-US" sz="2800" dirty="0"/>
              <a:t>, and </a:t>
            </a:r>
          </a:p>
          <a:p>
            <a:pPr lvl="1">
              <a:buFont typeface="Arial" panose="020B0604020202020204" pitchFamily="34" charset="0"/>
              <a:buChar char="•"/>
            </a:pPr>
            <a:r>
              <a:rPr lang="en-US" sz="2800" dirty="0"/>
              <a:t>the </a:t>
            </a:r>
            <a:r>
              <a:rPr lang="en-US" sz="2800" dirty="0">
                <a:solidFill>
                  <a:srgbClr val="00FF00"/>
                </a:solidFill>
              </a:rPr>
              <a:t>formulation</a:t>
            </a:r>
            <a:r>
              <a:rPr lang="en-US" sz="2800" dirty="0"/>
              <a:t> and </a:t>
            </a:r>
            <a:r>
              <a:rPr lang="en-US" sz="2800" dirty="0">
                <a:solidFill>
                  <a:srgbClr val="00FF00"/>
                </a:solidFill>
              </a:rPr>
              <a:t>testing</a:t>
            </a:r>
            <a:r>
              <a:rPr lang="en-US" sz="2800" dirty="0"/>
              <a:t> of </a:t>
            </a:r>
            <a:r>
              <a:rPr lang="en-US" sz="2800" dirty="0">
                <a:solidFill>
                  <a:srgbClr val="1FE115"/>
                </a:solidFill>
              </a:rPr>
              <a:t>hypotheses.</a:t>
            </a:r>
          </a:p>
        </p:txBody>
      </p:sp>
      <p:sp>
        <p:nvSpPr>
          <p:cNvPr id="5" name="Slide Number Placeholder 4"/>
          <p:cNvSpPr>
            <a:spLocks noGrp="1"/>
          </p:cNvSpPr>
          <p:nvPr>
            <p:ph type="sldNum" sz="quarter" idx="10"/>
          </p:nvPr>
        </p:nvSpPr>
        <p:spPr/>
        <p:txBody>
          <a:bodyPr/>
          <a:lstStyle/>
          <a:p>
            <a:fld id="{970F0956-5B8E-40B4-A8DD-F75AA1D26018}" type="slidenum">
              <a:rPr lang="en-US" smtClean="0"/>
              <a:pPr/>
              <a:t>16</a:t>
            </a:fld>
            <a:endParaRPr lang="en-US"/>
          </a:p>
        </p:txBody>
      </p:sp>
      <p:sp>
        <p:nvSpPr>
          <p:cNvPr id="4" name="Rectangle 3"/>
          <p:cNvSpPr/>
          <p:nvPr/>
        </p:nvSpPr>
        <p:spPr>
          <a:xfrm>
            <a:off x="3048000" y="6400800"/>
            <a:ext cx="6096000" cy="338554"/>
          </a:xfrm>
          <a:prstGeom prst="rect">
            <a:avLst/>
          </a:prstGeom>
        </p:spPr>
        <p:txBody>
          <a:bodyPr wrap="square">
            <a:spAutoFit/>
          </a:bodyPr>
          <a:lstStyle/>
          <a:p>
            <a:r>
              <a:rPr lang="en-US" sz="1600" dirty="0">
                <a:solidFill>
                  <a:schemeClr val="bg1"/>
                </a:solidFill>
              </a:rPr>
              <a:t>http://www.merriam-webster.com/dictionary/scientific%20method</a:t>
            </a:r>
          </a:p>
        </p:txBody>
      </p:sp>
    </p:spTree>
    <p:extLst>
      <p:ext uri="{BB962C8B-B14F-4D97-AF65-F5344CB8AC3E}">
        <p14:creationId xmlns:p14="http://schemas.microsoft.com/office/powerpoint/2010/main" val="5346165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0"/>
            <a:ext cx="8686800" cy="609600"/>
          </a:xfrm>
          <a:solidFill>
            <a:schemeClr val="bg1"/>
          </a:solidFill>
        </p:spPr>
        <p:txBody>
          <a:bodyPr/>
          <a:lstStyle/>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3875" y="838200"/>
            <a:ext cx="8096250" cy="5924550"/>
          </a:xfrm>
          <a:prstGeom prst="rect">
            <a:avLst/>
          </a:prstGeom>
        </p:spPr>
      </p:pic>
      <p:sp>
        <p:nvSpPr>
          <p:cNvPr id="5" name="Rectangle 4"/>
          <p:cNvSpPr/>
          <p:nvPr/>
        </p:nvSpPr>
        <p:spPr>
          <a:xfrm>
            <a:off x="228600" y="6590863"/>
            <a:ext cx="8839200" cy="276999"/>
          </a:xfrm>
          <a:prstGeom prst="rect">
            <a:avLst/>
          </a:prstGeom>
        </p:spPr>
        <p:txBody>
          <a:bodyPr wrap="square">
            <a:spAutoFit/>
          </a:bodyPr>
          <a:lstStyle/>
          <a:p>
            <a:pPr algn="r"/>
            <a:r>
              <a:rPr lang="en-US" sz="1200" dirty="0">
                <a:solidFill>
                  <a:schemeClr val="bg1"/>
                </a:solidFill>
              </a:rPr>
              <a:t>By </a:t>
            </a:r>
            <a:r>
              <a:rPr lang="en-US" sz="1200" dirty="0" err="1">
                <a:solidFill>
                  <a:schemeClr val="bg1"/>
                </a:solidFill>
              </a:rPr>
              <a:t>ArchonMagnus</a:t>
            </a:r>
            <a:r>
              <a:rPr lang="en-US" sz="1200" dirty="0">
                <a:solidFill>
                  <a:schemeClr val="bg1"/>
                </a:solidFill>
              </a:rPr>
              <a:t> - Own work, CC BY-SA 4.0, https://commons.wikimedia.org/w/index.php?curid=42164616</a:t>
            </a:r>
          </a:p>
        </p:txBody>
      </p:sp>
      <p:sp>
        <p:nvSpPr>
          <p:cNvPr id="3" name="Slide Number Placeholder 2"/>
          <p:cNvSpPr>
            <a:spLocks noGrp="1"/>
          </p:cNvSpPr>
          <p:nvPr>
            <p:ph type="sldNum" sz="quarter" idx="10"/>
          </p:nvPr>
        </p:nvSpPr>
        <p:spPr/>
        <p:txBody>
          <a:bodyPr/>
          <a:lstStyle/>
          <a:p>
            <a:fld id="{970F0956-5B8E-40B4-A8DD-F75AA1D26018}" type="slidenum">
              <a:rPr lang="en-US" smtClean="0"/>
              <a:pPr/>
              <a:t>17</a:t>
            </a:fld>
            <a:endParaRPr lang="en-US"/>
          </a:p>
        </p:txBody>
      </p:sp>
    </p:spTree>
    <p:extLst>
      <p:ext uri="{BB962C8B-B14F-4D97-AF65-F5344CB8AC3E}">
        <p14:creationId xmlns:p14="http://schemas.microsoft.com/office/powerpoint/2010/main" val="6578159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8928D-FF1C-4927-8A05-834890E7E608}"/>
              </a:ext>
            </a:extLst>
          </p:cNvPr>
          <p:cNvSpPr>
            <a:spLocks noGrp="1"/>
          </p:cNvSpPr>
          <p:nvPr>
            <p:ph type="title"/>
          </p:nvPr>
        </p:nvSpPr>
        <p:spPr/>
        <p:txBody>
          <a:bodyPr/>
          <a:lstStyle/>
          <a:p>
            <a:r>
              <a:rPr lang="en-US" dirty="0"/>
              <a:t>Level of evidence </a:t>
            </a:r>
            <a:r>
              <a:rPr lang="en-US" dirty="0">
                <a:sym typeface="Wingdings" panose="05000000000000000000" pitchFamily="2" charset="2"/>
              </a:rPr>
              <a:t> Type of study</a:t>
            </a:r>
            <a:endParaRPr lang="en-US" dirty="0"/>
          </a:p>
        </p:txBody>
      </p:sp>
      <p:sp>
        <p:nvSpPr>
          <p:cNvPr id="3" name="Content Placeholder 2">
            <a:extLst>
              <a:ext uri="{FF2B5EF4-FFF2-40B4-BE49-F238E27FC236}">
                <a16:creationId xmlns:a16="http://schemas.microsoft.com/office/drawing/2014/main" id="{79FB106C-0A87-4F4C-A876-F9279E41FB5F}"/>
              </a:ext>
            </a:extLst>
          </p:cNvPr>
          <p:cNvSpPr>
            <a:spLocks noGrp="1"/>
          </p:cNvSpPr>
          <p:nvPr>
            <p:ph idx="1"/>
          </p:nvPr>
        </p:nvSpPr>
        <p:spPr/>
        <p:txBody>
          <a:bodyPr/>
          <a:lstStyle/>
          <a:p>
            <a:endParaRPr lang="en-US" dirty="0"/>
          </a:p>
          <a:p>
            <a:r>
              <a:rPr lang="en-US" dirty="0"/>
              <a:t>From low to high evidence:</a:t>
            </a:r>
          </a:p>
          <a:p>
            <a:pPr>
              <a:buFont typeface="Arial" panose="020B0604020202020204" pitchFamily="34" charset="0"/>
              <a:buChar char="•"/>
            </a:pPr>
            <a:r>
              <a:rPr lang="en-US" dirty="0"/>
              <a:t>Descriptive</a:t>
            </a:r>
          </a:p>
          <a:p>
            <a:pPr>
              <a:buFont typeface="Arial" panose="020B0604020202020204" pitchFamily="34" charset="0"/>
              <a:buChar char="•"/>
            </a:pPr>
            <a:r>
              <a:rPr lang="en-US" dirty="0"/>
              <a:t>Exploratory</a:t>
            </a:r>
          </a:p>
          <a:p>
            <a:pPr>
              <a:buFont typeface="Arial" panose="020B0604020202020204" pitchFamily="34" charset="0"/>
              <a:buChar char="•"/>
            </a:pPr>
            <a:r>
              <a:rPr lang="en-US" dirty="0"/>
              <a:t>Hypothesis/theory search</a:t>
            </a:r>
          </a:p>
          <a:p>
            <a:pPr>
              <a:buFont typeface="Arial" panose="020B0604020202020204" pitchFamily="34" charset="0"/>
              <a:buChar char="•"/>
            </a:pPr>
            <a:r>
              <a:rPr lang="en-US" dirty="0"/>
              <a:t>Comparative</a:t>
            </a:r>
          </a:p>
          <a:p>
            <a:pPr>
              <a:buFont typeface="Arial" panose="020B0604020202020204" pitchFamily="34" charset="0"/>
              <a:buChar char="•"/>
            </a:pPr>
            <a:r>
              <a:rPr lang="en-US" dirty="0"/>
              <a:t>Controlled trial (require experiment)</a:t>
            </a:r>
          </a:p>
          <a:p>
            <a:pPr>
              <a:buFont typeface="Arial" panose="020B0604020202020204" pitchFamily="34" charset="0"/>
              <a:buChar char="•"/>
            </a:pPr>
            <a:r>
              <a:rPr lang="en-US" dirty="0"/>
              <a:t>Systematic review</a:t>
            </a:r>
          </a:p>
        </p:txBody>
      </p:sp>
      <p:sp>
        <p:nvSpPr>
          <p:cNvPr id="4" name="Slide Number Placeholder 3">
            <a:extLst>
              <a:ext uri="{FF2B5EF4-FFF2-40B4-BE49-F238E27FC236}">
                <a16:creationId xmlns:a16="http://schemas.microsoft.com/office/drawing/2014/main" id="{80E0EF7A-079A-4E8E-8C70-2D0708FF337F}"/>
              </a:ext>
            </a:extLst>
          </p:cNvPr>
          <p:cNvSpPr>
            <a:spLocks noGrp="1"/>
          </p:cNvSpPr>
          <p:nvPr>
            <p:ph type="sldNum" sz="quarter" idx="10"/>
          </p:nvPr>
        </p:nvSpPr>
        <p:spPr/>
        <p:txBody>
          <a:bodyPr/>
          <a:lstStyle/>
          <a:p>
            <a:fld id="{1A70FCCE-FE39-4BEF-B0C5-90CFEFA62BCC}" type="slidenum">
              <a:rPr lang="en-US" smtClean="0"/>
              <a:pPr/>
              <a:t>18</a:t>
            </a:fld>
            <a:endParaRPr lang="en-US"/>
          </a:p>
        </p:txBody>
      </p:sp>
    </p:spTree>
    <p:extLst>
      <p:ext uri="{BB962C8B-B14F-4D97-AF65-F5344CB8AC3E}">
        <p14:creationId xmlns:p14="http://schemas.microsoft.com/office/powerpoint/2010/main" val="4884053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key principles in how to do science</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u="sng" dirty="0"/>
              <a:t>Objective observation</a:t>
            </a:r>
            <a:r>
              <a:rPr lang="en-US" dirty="0"/>
              <a:t>: measurement and data (possibly although not necessarily using mathematics as a tool),</a:t>
            </a:r>
          </a:p>
          <a:p>
            <a:pPr>
              <a:buFont typeface="Arial" panose="020B0604020202020204" pitchFamily="34" charset="0"/>
              <a:buChar char="•"/>
            </a:pPr>
            <a:r>
              <a:rPr lang="en-US" u="sng" dirty="0"/>
              <a:t>Evidence</a:t>
            </a:r>
            <a:r>
              <a:rPr lang="en-US" dirty="0"/>
              <a:t>,</a:t>
            </a:r>
          </a:p>
          <a:p>
            <a:pPr>
              <a:buFont typeface="Arial" panose="020B0604020202020204" pitchFamily="34" charset="0"/>
              <a:buChar char="•"/>
            </a:pPr>
            <a:r>
              <a:rPr lang="en-US" u="sng" dirty="0"/>
              <a:t>Experiment and/or observation</a:t>
            </a:r>
            <a:r>
              <a:rPr lang="en-US" dirty="0"/>
              <a:t> as benchmarks for testing hypotheses,</a:t>
            </a:r>
          </a:p>
          <a:p>
            <a:pPr>
              <a:buFont typeface="Arial" panose="020B0604020202020204" pitchFamily="34" charset="0"/>
              <a:buChar char="•"/>
            </a:pPr>
            <a:r>
              <a:rPr lang="en-US" u="sng" dirty="0"/>
              <a:t>Induction</a:t>
            </a:r>
            <a:r>
              <a:rPr lang="en-US" dirty="0"/>
              <a:t>: reasoning to establish general rules or conclusions drawn from facts or examples,</a:t>
            </a:r>
          </a:p>
          <a:p>
            <a:pPr>
              <a:buFont typeface="Arial" panose="020B0604020202020204" pitchFamily="34" charset="0"/>
              <a:buChar char="•"/>
            </a:pPr>
            <a:r>
              <a:rPr lang="en-US" u="sng" dirty="0"/>
              <a:t>Repetition</a:t>
            </a:r>
            <a:r>
              <a:rPr lang="en-US" dirty="0"/>
              <a:t>,</a:t>
            </a:r>
          </a:p>
          <a:p>
            <a:pPr>
              <a:buFont typeface="Arial" panose="020B0604020202020204" pitchFamily="34" charset="0"/>
              <a:buChar char="•"/>
            </a:pPr>
            <a:r>
              <a:rPr lang="en-US" u="sng" dirty="0"/>
              <a:t>Critical analysis</a:t>
            </a:r>
            <a:r>
              <a:rPr lang="en-US" dirty="0"/>
              <a:t>,</a:t>
            </a:r>
          </a:p>
          <a:p>
            <a:pPr>
              <a:buFont typeface="Arial" panose="020B0604020202020204" pitchFamily="34" charset="0"/>
              <a:buChar char="•"/>
            </a:pPr>
            <a:r>
              <a:rPr lang="en-US" u="sng" dirty="0"/>
              <a:t>Verification and testing</a:t>
            </a:r>
            <a:r>
              <a:rPr lang="en-US" dirty="0"/>
              <a:t>: critical exposure to scrutiny, peer review and assessment.</a:t>
            </a:r>
          </a:p>
          <a:p>
            <a:pPr lvl="1">
              <a:buFont typeface="Arial" panose="020B0604020202020204" pitchFamily="34" charset="0"/>
              <a:buChar char="•"/>
            </a:pPr>
            <a:endParaRPr lang="en-US" sz="1800" dirty="0"/>
          </a:p>
        </p:txBody>
      </p:sp>
      <p:sp>
        <p:nvSpPr>
          <p:cNvPr id="4" name="Rectangle 3"/>
          <p:cNvSpPr/>
          <p:nvPr/>
        </p:nvSpPr>
        <p:spPr>
          <a:xfrm>
            <a:off x="4572000" y="6474023"/>
            <a:ext cx="4572000" cy="307777"/>
          </a:xfrm>
          <a:prstGeom prst="rect">
            <a:avLst/>
          </a:prstGeom>
        </p:spPr>
        <p:txBody>
          <a:bodyPr>
            <a:spAutoFit/>
          </a:bodyPr>
          <a:lstStyle/>
          <a:p>
            <a:r>
              <a:rPr lang="en-US" sz="1400" b="0" dirty="0">
                <a:solidFill>
                  <a:schemeClr val="bg1"/>
                </a:solidFill>
              </a:rPr>
              <a:t>http://sciencecouncil.org/about-us/our-definition-of-science/</a:t>
            </a:r>
          </a:p>
        </p:txBody>
      </p:sp>
      <p:sp>
        <p:nvSpPr>
          <p:cNvPr id="5" name="Slide Number Placeholder 4"/>
          <p:cNvSpPr>
            <a:spLocks noGrp="1"/>
          </p:cNvSpPr>
          <p:nvPr>
            <p:ph type="sldNum" sz="quarter" idx="10"/>
          </p:nvPr>
        </p:nvSpPr>
        <p:spPr/>
        <p:txBody>
          <a:bodyPr/>
          <a:lstStyle/>
          <a:p>
            <a:fld id="{970F0956-5B8E-40B4-A8DD-F75AA1D26018}" type="slidenum">
              <a:rPr lang="en-US" smtClean="0"/>
              <a:pPr/>
              <a:t>19</a:t>
            </a:fld>
            <a:endParaRPr lang="en-US"/>
          </a:p>
        </p:txBody>
      </p:sp>
    </p:spTree>
    <p:extLst>
      <p:ext uri="{BB962C8B-B14F-4D97-AF65-F5344CB8AC3E}">
        <p14:creationId xmlns:p14="http://schemas.microsoft.com/office/powerpoint/2010/main" val="6710176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4FC1490-BE9E-4AEE-BC19-5D79F78CB360}"/>
              </a:ext>
            </a:extLst>
          </p:cNvPr>
          <p:cNvSpPr>
            <a:spLocks noGrp="1"/>
          </p:cNvSpPr>
          <p:nvPr>
            <p:ph type="title"/>
          </p:nvPr>
        </p:nvSpPr>
        <p:spPr/>
        <p:txBody>
          <a:bodyPr/>
          <a:lstStyle/>
          <a:p>
            <a:r>
              <a:rPr lang="en-US" dirty="0"/>
              <a:t>Class overview</a:t>
            </a:r>
          </a:p>
        </p:txBody>
      </p:sp>
      <p:sp>
        <p:nvSpPr>
          <p:cNvPr id="5" name="Content Placeholder 4">
            <a:extLst>
              <a:ext uri="{FF2B5EF4-FFF2-40B4-BE49-F238E27FC236}">
                <a16:creationId xmlns:a16="http://schemas.microsoft.com/office/drawing/2014/main" id="{3EEC8A53-A9FA-46BE-92A1-7078AD2431B6}"/>
              </a:ext>
            </a:extLst>
          </p:cNvPr>
          <p:cNvSpPr>
            <a:spLocks noGrp="1"/>
          </p:cNvSpPr>
          <p:nvPr>
            <p:ph idx="1"/>
          </p:nvPr>
        </p:nvSpPr>
        <p:spPr/>
        <p:txBody>
          <a:bodyPr/>
          <a:lstStyle/>
          <a:p>
            <a:pPr marL="457200" indent="-457200">
              <a:buFont typeface="+mj-lt"/>
              <a:buAutoNum type="arabicPeriod"/>
            </a:pPr>
            <a:r>
              <a:rPr lang="en-US" dirty="0"/>
              <a:t>Test Q2</a:t>
            </a:r>
          </a:p>
          <a:p>
            <a:pPr marL="457200" indent="-457200">
              <a:buFont typeface="+mj-lt"/>
              <a:buAutoNum type="arabicPeriod"/>
            </a:pPr>
            <a:endParaRPr lang="en-US" dirty="0"/>
          </a:p>
          <a:p>
            <a:pPr marL="457200" indent="-457200">
              <a:buFont typeface="+mj-lt"/>
              <a:buAutoNum type="arabicPeriod"/>
            </a:pPr>
            <a:r>
              <a:rPr lang="en-US" dirty="0"/>
              <a:t>Lecture</a:t>
            </a:r>
          </a:p>
        </p:txBody>
      </p:sp>
      <p:sp>
        <p:nvSpPr>
          <p:cNvPr id="6" name="Slide Number Placeholder 5">
            <a:extLst>
              <a:ext uri="{FF2B5EF4-FFF2-40B4-BE49-F238E27FC236}">
                <a16:creationId xmlns:a16="http://schemas.microsoft.com/office/drawing/2014/main" id="{0A579D8C-A524-4F51-A6AD-6FA1147A5813}"/>
              </a:ext>
            </a:extLst>
          </p:cNvPr>
          <p:cNvSpPr>
            <a:spLocks noGrp="1"/>
          </p:cNvSpPr>
          <p:nvPr>
            <p:ph type="sldNum" sz="quarter" idx="10"/>
          </p:nvPr>
        </p:nvSpPr>
        <p:spPr/>
        <p:txBody>
          <a:bodyPr/>
          <a:lstStyle/>
          <a:p>
            <a:fld id="{1A70FCCE-FE39-4BEF-B0C5-90CFEFA62BCC}" type="slidenum">
              <a:rPr lang="en-US" smtClean="0"/>
              <a:pPr/>
              <a:t>2</a:t>
            </a:fld>
            <a:endParaRPr lang="en-US"/>
          </a:p>
        </p:txBody>
      </p:sp>
    </p:spTree>
    <p:extLst>
      <p:ext uri="{BB962C8B-B14F-4D97-AF65-F5344CB8AC3E}">
        <p14:creationId xmlns:p14="http://schemas.microsoft.com/office/powerpoint/2010/main" val="6722199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0"/>
            <a:ext cx="9144000" cy="762000"/>
          </a:xfrm>
        </p:spPr>
        <p:txBody>
          <a:bodyPr/>
          <a:lstStyle/>
          <a:p>
            <a:r>
              <a:rPr lang="en-US" sz="3200" dirty="0"/>
              <a:t>Identifying pseudoscience</a:t>
            </a:r>
          </a:p>
        </p:txBody>
      </p:sp>
      <p:sp>
        <p:nvSpPr>
          <p:cNvPr id="3" name="Content Placeholder 2"/>
          <p:cNvSpPr>
            <a:spLocks noGrp="1"/>
          </p:cNvSpPr>
          <p:nvPr>
            <p:ph idx="1"/>
          </p:nvPr>
        </p:nvSpPr>
        <p:spPr>
          <a:xfrm>
            <a:off x="228600" y="1524000"/>
            <a:ext cx="8686800" cy="4953000"/>
          </a:xfrm>
        </p:spPr>
        <p:txBody>
          <a:bodyPr/>
          <a:lstStyle/>
          <a:p>
            <a:pPr>
              <a:buFont typeface="Arial" panose="020B0604020202020204" pitchFamily="34" charset="0"/>
              <a:buChar char="•"/>
            </a:pPr>
            <a:r>
              <a:rPr lang="en-US" sz="2000" i="1" u="sng" dirty="0"/>
              <a:t>Belief in authority</a:t>
            </a:r>
            <a:r>
              <a:rPr lang="en-US" sz="2000" dirty="0"/>
              <a:t>: It is contended that some have a special ability to determine what is true or false. Others must accept their judgments.</a:t>
            </a:r>
          </a:p>
          <a:p>
            <a:pPr>
              <a:buFont typeface="Arial" panose="020B0604020202020204" pitchFamily="34" charset="0"/>
              <a:buChar char="•"/>
            </a:pPr>
            <a:r>
              <a:rPr lang="en-US" sz="2000" i="1" u="sng" dirty="0"/>
              <a:t>Unrepeatable experiments</a:t>
            </a:r>
            <a:r>
              <a:rPr lang="en-US" sz="2000" dirty="0"/>
              <a:t>: Reliance is put on experiments that cannot be repeated by others with the same outcome.</a:t>
            </a:r>
          </a:p>
          <a:p>
            <a:pPr>
              <a:buFont typeface="Arial" panose="020B0604020202020204" pitchFamily="34" charset="0"/>
              <a:buChar char="•"/>
            </a:pPr>
            <a:r>
              <a:rPr lang="en-US" sz="2000" i="1" u="sng" dirty="0"/>
              <a:t>Handpicked examples</a:t>
            </a:r>
            <a:r>
              <a:rPr lang="en-US" sz="2000" dirty="0"/>
              <a:t>: are used although they are not representative of the general category that the investigation refers to.</a:t>
            </a:r>
          </a:p>
          <a:p>
            <a:pPr>
              <a:buFont typeface="Arial" panose="020B0604020202020204" pitchFamily="34" charset="0"/>
              <a:buChar char="•"/>
            </a:pPr>
            <a:r>
              <a:rPr lang="en-US" sz="2000" i="1" u="sng" dirty="0"/>
              <a:t>Unwillingness to test</a:t>
            </a:r>
            <a:r>
              <a:rPr lang="en-US" sz="2000" dirty="0"/>
              <a:t>: A theory is not tested although it can be.</a:t>
            </a:r>
          </a:p>
          <a:p>
            <a:pPr>
              <a:buFont typeface="Arial" panose="020B0604020202020204" pitchFamily="34" charset="0"/>
              <a:buChar char="•"/>
            </a:pPr>
            <a:r>
              <a:rPr lang="en-US" sz="2000" i="1" u="sng" dirty="0"/>
              <a:t>Disregard of refuting information</a:t>
            </a:r>
            <a:r>
              <a:rPr lang="en-US" sz="2000" dirty="0"/>
              <a:t>: Observations or experiments that conflict with a theory are neglected.</a:t>
            </a:r>
          </a:p>
          <a:p>
            <a:pPr>
              <a:buFont typeface="Arial" panose="020B0604020202020204" pitchFamily="34" charset="0"/>
              <a:buChar char="•"/>
            </a:pPr>
            <a:r>
              <a:rPr lang="en-US" sz="2000" i="1" u="sng" dirty="0"/>
              <a:t>Built-in subterfuge</a:t>
            </a:r>
            <a:r>
              <a:rPr lang="en-US" sz="2000" dirty="0"/>
              <a:t>: The testing of a theory is so arranged that the theory can only be confirmed, never disconfirmed, by the outcome.</a:t>
            </a:r>
          </a:p>
          <a:p>
            <a:pPr>
              <a:buFont typeface="Arial" panose="020B0604020202020204" pitchFamily="34" charset="0"/>
              <a:buChar char="•"/>
            </a:pPr>
            <a:r>
              <a:rPr lang="en-US" sz="2000" i="1" u="sng" dirty="0"/>
              <a:t>Explanations are abandoned without replacement</a:t>
            </a:r>
            <a:r>
              <a:rPr lang="en-US" sz="2000" dirty="0"/>
              <a:t>. Tenable explanations are given up without being replaced, so that the new theory leaves much more unexplained than the previous one. </a:t>
            </a:r>
          </a:p>
        </p:txBody>
      </p:sp>
      <p:sp>
        <p:nvSpPr>
          <p:cNvPr id="4" name="Rectangle 3"/>
          <p:cNvSpPr/>
          <p:nvPr/>
        </p:nvSpPr>
        <p:spPr>
          <a:xfrm>
            <a:off x="304800" y="6304300"/>
            <a:ext cx="8839200" cy="523220"/>
          </a:xfrm>
          <a:prstGeom prst="rect">
            <a:avLst/>
          </a:prstGeom>
        </p:spPr>
        <p:txBody>
          <a:bodyPr wrap="square">
            <a:spAutoFit/>
          </a:bodyPr>
          <a:lstStyle/>
          <a:p>
            <a:pPr algn="r"/>
            <a:r>
              <a:rPr lang="en-US" sz="1400" b="0" dirty="0">
                <a:solidFill>
                  <a:schemeClr val="bg1"/>
                </a:solidFill>
              </a:rPr>
              <a:t>Hansson, Sven Ove, "Science and Pseudo-Science", </a:t>
            </a:r>
            <a:r>
              <a:rPr lang="en-US" sz="1400" b="0" i="1" dirty="0">
                <a:solidFill>
                  <a:schemeClr val="bg1"/>
                </a:solidFill>
              </a:rPr>
              <a:t>The Stanford Encyclopedia of Philosophy </a:t>
            </a:r>
            <a:r>
              <a:rPr lang="en-US" sz="1400" b="0" dirty="0">
                <a:solidFill>
                  <a:schemeClr val="bg1"/>
                </a:solidFill>
              </a:rPr>
              <a:t>(Spring 2015 Edition), Edward N. </a:t>
            </a:r>
            <a:r>
              <a:rPr lang="en-US" sz="1400" b="0" dirty="0" err="1">
                <a:solidFill>
                  <a:schemeClr val="bg1"/>
                </a:solidFill>
              </a:rPr>
              <a:t>Zalta</a:t>
            </a:r>
            <a:r>
              <a:rPr lang="en-US" sz="1400" b="0" dirty="0">
                <a:solidFill>
                  <a:schemeClr val="bg1"/>
                </a:solidFill>
              </a:rPr>
              <a:t> (ed.). https://plato.stanford.edu/archives/spr2015/entries/pseudo-science/. </a:t>
            </a:r>
          </a:p>
        </p:txBody>
      </p:sp>
      <p:sp>
        <p:nvSpPr>
          <p:cNvPr id="5" name="Slide Number Placeholder 4"/>
          <p:cNvSpPr>
            <a:spLocks noGrp="1"/>
          </p:cNvSpPr>
          <p:nvPr>
            <p:ph type="sldNum" sz="quarter" idx="10"/>
          </p:nvPr>
        </p:nvSpPr>
        <p:spPr/>
        <p:txBody>
          <a:bodyPr/>
          <a:lstStyle/>
          <a:p>
            <a:fld id="{970F0956-5B8E-40B4-A8DD-F75AA1D26018}" type="slidenum">
              <a:rPr lang="en-US" smtClean="0"/>
              <a:pPr/>
              <a:t>20</a:t>
            </a:fld>
            <a:endParaRPr lang="en-US"/>
          </a:p>
        </p:txBody>
      </p:sp>
    </p:spTree>
    <p:extLst>
      <p:ext uri="{BB962C8B-B14F-4D97-AF65-F5344CB8AC3E}">
        <p14:creationId xmlns:p14="http://schemas.microsoft.com/office/powerpoint/2010/main" val="2451453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45AF146-2370-4141-B5C7-A4D4EED1E4D3}"/>
              </a:ext>
            </a:extLst>
          </p:cNvPr>
          <p:cNvSpPr>
            <a:spLocks noGrp="1"/>
          </p:cNvSpPr>
          <p:nvPr>
            <p:ph type="ctrTitle"/>
          </p:nvPr>
        </p:nvSpPr>
        <p:spPr/>
        <p:txBody>
          <a:bodyPr/>
          <a:lstStyle/>
          <a:p>
            <a:r>
              <a:rPr lang="en-US" dirty="0"/>
              <a:t>Arguments versus opinions</a:t>
            </a:r>
          </a:p>
        </p:txBody>
      </p:sp>
      <p:sp>
        <p:nvSpPr>
          <p:cNvPr id="6" name="Subtitle 5">
            <a:extLst>
              <a:ext uri="{FF2B5EF4-FFF2-40B4-BE49-F238E27FC236}">
                <a16:creationId xmlns:a16="http://schemas.microsoft.com/office/drawing/2014/main" id="{8D8E72B3-12B8-4C32-A230-BBA091632195}"/>
              </a:ext>
            </a:extLst>
          </p:cNvPr>
          <p:cNvSpPr>
            <a:spLocks noGrp="1"/>
          </p:cNvSpPr>
          <p:nvPr>
            <p:ph type="subTitle" idx="1"/>
          </p:nvPr>
        </p:nvSpPr>
        <p:spPr/>
        <p:txBody>
          <a:bodyPr/>
          <a:lstStyle/>
          <a:p>
            <a:endParaRPr lang="en-US"/>
          </a:p>
        </p:txBody>
      </p:sp>
      <p:sp>
        <p:nvSpPr>
          <p:cNvPr id="4" name="Slide Number Placeholder 3">
            <a:extLst>
              <a:ext uri="{FF2B5EF4-FFF2-40B4-BE49-F238E27FC236}">
                <a16:creationId xmlns:a16="http://schemas.microsoft.com/office/drawing/2014/main" id="{41115E5A-D3F0-410C-92FA-F02EE879267D}"/>
              </a:ext>
            </a:extLst>
          </p:cNvPr>
          <p:cNvSpPr>
            <a:spLocks noGrp="1"/>
          </p:cNvSpPr>
          <p:nvPr>
            <p:ph type="sldNum" sz="quarter" idx="4294967295"/>
          </p:nvPr>
        </p:nvSpPr>
        <p:spPr>
          <a:xfrm>
            <a:off x="0" y="6492875"/>
            <a:ext cx="533400" cy="365125"/>
          </a:xfrm>
        </p:spPr>
        <p:txBody>
          <a:bodyPr/>
          <a:lstStyle/>
          <a:p>
            <a:fld id="{1A70FCCE-FE39-4BEF-B0C5-90CFEFA62BCC}" type="slidenum">
              <a:rPr lang="en-US" smtClean="0"/>
              <a:pPr/>
              <a:t>21</a:t>
            </a:fld>
            <a:endParaRPr lang="en-US"/>
          </a:p>
        </p:txBody>
      </p:sp>
    </p:spTree>
    <p:extLst>
      <p:ext uri="{BB962C8B-B14F-4D97-AF65-F5344CB8AC3E}">
        <p14:creationId xmlns:p14="http://schemas.microsoft.com/office/powerpoint/2010/main" val="30159005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0"/>
          </p:nvPr>
        </p:nvSpPr>
        <p:spPr/>
        <p:txBody>
          <a:bodyPr/>
          <a:lstStyle/>
          <a:p>
            <a:fld id="{970F0956-5B8E-40B4-A8DD-F75AA1D26018}" type="slidenum">
              <a:rPr lang="en-US" smtClean="0"/>
              <a:pPr/>
              <a:t>22</a:t>
            </a:fld>
            <a:endParaRPr lang="en-US"/>
          </a:p>
        </p:txBody>
      </p:sp>
      <p:pic>
        <p:nvPicPr>
          <p:cNvPr id="5" name="Picture 4"/>
          <p:cNvPicPr>
            <a:picLocks noChangeAspect="1"/>
          </p:cNvPicPr>
          <p:nvPr/>
        </p:nvPicPr>
        <p:blipFill>
          <a:blip r:embed="rId2"/>
          <a:stretch>
            <a:fillRect/>
          </a:stretch>
        </p:blipFill>
        <p:spPr>
          <a:xfrm>
            <a:off x="19050" y="609599"/>
            <a:ext cx="9124950" cy="6230845"/>
          </a:xfrm>
          <a:prstGeom prst="rect">
            <a:avLst/>
          </a:prstGeom>
        </p:spPr>
      </p:pic>
      <p:pic>
        <p:nvPicPr>
          <p:cNvPr id="6" name="Picture 5"/>
          <p:cNvPicPr>
            <a:picLocks noChangeAspect="1"/>
          </p:cNvPicPr>
          <p:nvPr/>
        </p:nvPicPr>
        <p:blipFill>
          <a:blip r:embed="rId3"/>
          <a:stretch>
            <a:fillRect/>
          </a:stretch>
        </p:blipFill>
        <p:spPr>
          <a:xfrm>
            <a:off x="5082059" y="990600"/>
            <a:ext cx="3713579" cy="5625353"/>
          </a:xfrm>
          <a:prstGeom prst="rect">
            <a:avLst/>
          </a:prstGeom>
        </p:spPr>
      </p:pic>
      <p:sp>
        <p:nvSpPr>
          <p:cNvPr id="7" name="TextBox 6"/>
          <p:cNvSpPr txBox="1"/>
          <p:nvPr/>
        </p:nvSpPr>
        <p:spPr>
          <a:xfrm>
            <a:off x="228600" y="723038"/>
            <a:ext cx="1484702" cy="584775"/>
          </a:xfrm>
          <a:prstGeom prst="rect">
            <a:avLst/>
          </a:prstGeom>
          <a:noFill/>
        </p:spPr>
        <p:txBody>
          <a:bodyPr wrap="none" rtlCol="0">
            <a:spAutoFit/>
          </a:bodyPr>
          <a:lstStyle/>
          <a:p>
            <a:r>
              <a:rPr lang="en-US" dirty="0"/>
              <a:t>Science</a:t>
            </a:r>
          </a:p>
        </p:txBody>
      </p:sp>
      <p:sp>
        <p:nvSpPr>
          <p:cNvPr id="8" name="TextBox 7"/>
          <p:cNvSpPr txBox="1"/>
          <p:nvPr/>
        </p:nvSpPr>
        <p:spPr>
          <a:xfrm>
            <a:off x="4876800" y="718074"/>
            <a:ext cx="1117614" cy="584775"/>
          </a:xfrm>
          <a:prstGeom prst="rect">
            <a:avLst/>
          </a:prstGeom>
          <a:noFill/>
        </p:spPr>
        <p:txBody>
          <a:bodyPr wrap="none" rtlCol="0">
            <a:spAutoFit/>
          </a:bodyPr>
          <a:lstStyle/>
          <a:p>
            <a:r>
              <a:rPr lang="en-US" dirty="0"/>
              <a:t>Faith</a:t>
            </a:r>
          </a:p>
        </p:txBody>
      </p:sp>
      <p:sp>
        <p:nvSpPr>
          <p:cNvPr id="9" name="Rectangle 8"/>
          <p:cNvSpPr/>
          <p:nvPr/>
        </p:nvSpPr>
        <p:spPr>
          <a:xfrm>
            <a:off x="4786032" y="6504801"/>
            <a:ext cx="4281768" cy="276999"/>
          </a:xfrm>
          <a:prstGeom prst="rect">
            <a:avLst/>
          </a:prstGeom>
        </p:spPr>
        <p:txBody>
          <a:bodyPr wrap="square">
            <a:spAutoFit/>
          </a:bodyPr>
          <a:lstStyle/>
          <a:p>
            <a:r>
              <a:rPr lang="en-US" sz="1200" b="0" dirty="0">
                <a:latin typeface="92lrdexkxeqpuxoo"/>
              </a:rPr>
              <a:t>https://rationalwiki.org/wiki/Scientific_method</a:t>
            </a:r>
            <a:endParaRPr lang="en-US" sz="1200" dirty="0"/>
          </a:p>
        </p:txBody>
      </p:sp>
      <p:sp>
        <p:nvSpPr>
          <p:cNvPr id="10" name="TextBox 9"/>
          <p:cNvSpPr txBox="1"/>
          <p:nvPr/>
        </p:nvSpPr>
        <p:spPr>
          <a:xfrm>
            <a:off x="2873190" y="800567"/>
            <a:ext cx="1535998" cy="461665"/>
          </a:xfrm>
          <a:prstGeom prst="rect">
            <a:avLst/>
          </a:prstGeom>
          <a:noFill/>
        </p:spPr>
        <p:txBody>
          <a:bodyPr wrap="none" rtlCol="0">
            <a:spAutoFit/>
          </a:bodyPr>
          <a:lstStyle/>
          <a:p>
            <a:r>
              <a:rPr lang="en-US" sz="2400" dirty="0"/>
              <a:t>Argument</a:t>
            </a:r>
          </a:p>
        </p:txBody>
      </p:sp>
      <p:sp>
        <p:nvSpPr>
          <p:cNvPr id="11" name="TextBox 10"/>
          <p:cNvSpPr txBox="1"/>
          <p:nvPr/>
        </p:nvSpPr>
        <p:spPr>
          <a:xfrm>
            <a:off x="7668860" y="805926"/>
            <a:ext cx="1261884" cy="461665"/>
          </a:xfrm>
          <a:prstGeom prst="rect">
            <a:avLst/>
          </a:prstGeom>
          <a:noFill/>
        </p:spPr>
        <p:txBody>
          <a:bodyPr wrap="none" rtlCol="0">
            <a:spAutoFit/>
          </a:bodyPr>
          <a:lstStyle/>
          <a:p>
            <a:r>
              <a:rPr lang="en-US" sz="2400" dirty="0"/>
              <a:t>Opinion</a:t>
            </a:r>
          </a:p>
        </p:txBody>
      </p:sp>
    </p:spTree>
    <p:extLst>
      <p:ext uri="{BB962C8B-B14F-4D97-AF65-F5344CB8AC3E}">
        <p14:creationId xmlns:p14="http://schemas.microsoft.com/office/powerpoint/2010/main" val="5806670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8F2847-E951-4320-B5FA-211717B0AFA5}"/>
              </a:ext>
            </a:extLst>
          </p:cNvPr>
          <p:cNvSpPr>
            <a:spLocks noGrp="1"/>
          </p:cNvSpPr>
          <p:nvPr>
            <p:ph type="title"/>
          </p:nvPr>
        </p:nvSpPr>
        <p:spPr/>
        <p:txBody>
          <a:bodyPr/>
          <a:lstStyle/>
          <a:p>
            <a:r>
              <a:rPr lang="en-US" dirty="0"/>
              <a:t>Roughly …</a:t>
            </a:r>
          </a:p>
        </p:txBody>
      </p:sp>
      <p:sp>
        <p:nvSpPr>
          <p:cNvPr id="5" name="Content Placeholder 4">
            <a:extLst>
              <a:ext uri="{FF2B5EF4-FFF2-40B4-BE49-F238E27FC236}">
                <a16:creationId xmlns:a16="http://schemas.microsoft.com/office/drawing/2014/main" id="{7E066067-BA01-4320-86CE-3A4AE4F19F0B}"/>
              </a:ext>
            </a:extLst>
          </p:cNvPr>
          <p:cNvSpPr>
            <a:spLocks noGrp="1"/>
          </p:cNvSpPr>
          <p:nvPr>
            <p:ph idx="1"/>
          </p:nvPr>
        </p:nvSpPr>
        <p:spPr/>
        <p:txBody>
          <a:bodyPr/>
          <a:lstStyle/>
          <a:p>
            <a:pPr>
              <a:buFont typeface="Arial" panose="020B0604020202020204" pitchFamily="34" charset="0"/>
              <a:buChar char="•"/>
            </a:pPr>
            <a:r>
              <a:rPr lang="en-US" dirty="0"/>
              <a:t>‘</a:t>
            </a:r>
            <a:r>
              <a:rPr lang="en-US" i="1" dirty="0"/>
              <a:t>An </a:t>
            </a:r>
            <a:r>
              <a:rPr lang="en-US" b="1" i="1" u="sng" dirty="0"/>
              <a:t>argument</a:t>
            </a:r>
            <a:r>
              <a:rPr lang="en-US" i="1" dirty="0"/>
              <a:t> involves arriving at a judgement which is based on an evaluation of relevant ideas and evidence</a:t>
            </a:r>
            <a:r>
              <a:rPr lang="en-US" dirty="0"/>
              <a:t>’.</a:t>
            </a:r>
          </a:p>
          <a:p>
            <a:pPr>
              <a:buFont typeface="Arial" panose="020B0604020202020204" pitchFamily="34" charset="0"/>
              <a:buChar char="•"/>
            </a:pPr>
            <a:endParaRPr lang="en-US" dirty="0"/>
          </a:p>
          <a:p>
            <a:pPr>
              <a:buFont typeface="Arial" panose="020B0604020202020204" pitchFamily="34" charset="0"/>
              <a:buChar char="•"/>
            </a:pPr>
            <a:r>
              <a:rPr lang="en-US" dirty="0"/>
              <a:t>‘</a:t>
            </a:r>
            <a:r>
              <a:rPr lang="en-US" i="1" dirty="0"/>
              <a:t>An </a:t>
            </a:r>
            <a:r>
              <a:rPr lang="en-US" b="1" i="1" u="sng" dirty="0"/>
              <a:t>opinion</a:t>
            </a:r>
            <a:r>
              <a:rPr lang="en-US" i="1" dirty="0"/>
              <a:t>, on the other hand, is a point of view formed without sufficient evidence to support it. It tends to reflect an individual's instinctive reactions and personal experience</a:t>
            </a:r>
            <a:r>
              <a:rPr lang="en-US" dirty="0"/>
              <a:t>’.</a:t>
            </a:r>
          </a:p>
          <a:p>
            <a:pPr>
              <a:buFont typeface="Arial" panose="020B0604020202020204" pitchFamily="34" charset="0"/>
              <a:buChar char="•"/>
            </a:pPr>
            <a:endParaRPr lang="en-US" dirty="0"/>
          </a:p>
          <a:p>
            <a:pPr>
              <a:buFont typeface="Arial" panose="020B0604020202020204" pitchFamily="34" charset="0"/>
              <a:buChar char="•"/>
            </a:pPr>
            <a:r>
              <a:rPr lang="en-US" dirty="0"/>
              <a:t>However: it is perfectly possible to back up opinions by means of arguments.  </a:t>
            </a:r>
            <a:r>
              <a:rPr lang="en-US" dirty="0">
                <a:sym typeface="Wingdings" panose="05000000000000000000" pitchFamily="2" charset="2"/>
              </a:rPr>
              <a:t> ‘opinion papers’.</a:t>
            </a:r>
          </a:p>
          <a:p>
            <a:pPr lvl="1">
              <a:buFont typeface="Arial" panose="020B0604020202020204" pitchFamily="34" charset="0"/>
              <a:buChar char="•"/>
            </a:pPr>
            <a:r>
              <a:rPr lang="en-US" dirty="0">
                <a:sym typeface="Wingdings" panose="05000000000000000000" pitchFamily="2" charset="2"/>
              </a:rPr>
              <a:t>where science is not established,</a:t>
            </a:r>
          </a:p>
          <a:p>
            <a:pPr lvl="1">
              <a:buFont typeface="Arial" panose="020B0604020202020204" pitchFamily="34" charset="0"/>
              <a:buChar char="•"/>
            </a:pPr>
            <a:r>
              <a:rPr lang="en-US" dirty="0">
                <a:sym typeface="Wingdings" panose="05000000000000000000" pitchFamily="2" charset="2"/>
              </a:rPr>
              <a:t>discussion about alternative methods.</a:t>
            </a:r>
            <a:endParaRPr lang="en-US" dirty="0"/>
          </a:p>
          <a:p>
            <a:pPr>
              <a:buFont typeface="Arial" panose="020B0604020202020204" pitchFamily="34" charset="0"/>
              <a:buChar char="•"/>
            </a:pPr>
            <a:endParaRPr lang="en-US" dirty="0"/>
          </a:p>
        </p:txBody>
      </p:sp>
      <p:sp>
        <p:nvSpPr>
          <p:cNvPr id="6" name="Rectangle 5">
            <a:extLst>
              <a:ext uri="{FF2B5EF4-FFF2-40B4-BE49-F238E27FC236}">
                <a16:creationId xmlns:a16="http://schemas.microsoft.com/office/drawing/2014/main" id="{018FE401-56FA-4C21-B3B2-72A71FF51070}"/>
              </a:ext>
            </a:extLst>
          </p:cNvPr>
          <p:cNvSpPr/>
          <p:nvPr/>
        </p:nvSpPr>
        <p:spPr>
          <a:xfrm>
            <a:off x="2819400" y="4495800"/>
            <a:ext cx="5715000" cy="276999"/>
          </a:xfrm>
          <a:prstGeom prst="rect">
            <a:avLst/>
          </a:prstGeom>
        </p:spPr>
        <p:txBody>
          <a:bodyPr wrap="square">
            <a:spAutoFit/>
          </a:bodyPr>
          <a:lstStyle/>
          <a:p>
            <a:pPr algn="r"/>
            <a:r>
              <a:rPr lang="en-US" sz="1200" b="0" dirty="0">
                <a:solidFill>
                  <a:schemeClr val="bg1"/>
                </a:solidFill>
              </a:rPr>
              <a:t>https://www.bradford.ac.uk/t4-ssis/ruski-files/academic-voice/page_07.htm</a:t>
            </a:r>
          </a:p>
        </p:txBody>
      </p:sp>
    </p:spTree>
    <p:extLst>
      <p:ext uri="{BB962C8B-B14F-4D97-AF65-F5344CB8AC3E}">
        <p14:creationId xmlns:p14="http://schemas.microsoft.com/office/powerpoint/2010/main" val="7686534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0"/>
            <a:ext cx="9144000" cy="762000"/>
          </a:xfrm>
        </p:spPr>
        <p:txBody>
          <a:bodyPr/>
          <a:lstStyle/>
          <a:p>
            <a:r>
              <a:rPr lang="en-US" dirty="0"/>
              <a:t>There is place for opinion in science</a:t>
            </a:r>
          </a:p>
        </p:txBody>
      </p:sp>
      <p:pic>
        <p:nvPicPr>
          <p:cNvPr id="4" name="NM-zWTU7X-k"/>
          <p:cNvPicPr>
            <a:picLocks noGrp="1" noRot="1" noChangeAspect="1"/>
          </p:cNvPicPr>
          <p:nvPr>
            <p:ph idx="1"/>
            <a:videoFile r:link="rId1"/>
          </p:nvPr>
        </p:nvPicPr>
        <p:blipFill>
          <a:blip r:embed="rId4"/>
          <a:stretch>
            <a:fillRect/>
          </a:stretch>
        </p:blipFill>
        <p:spPr>
          <a:xfrm>
            <a:off x="488135" y="1524000"/>
            <a:ext cx="8229600" cy="4989245"/>
          </a:xfrm>
          <a:prstGeom prst="rect">
            <a:avLst/>
          </a:prstGeom>
        </p:spPr>
      </p:pic>
      <p:sp>
        <p:nvSpPr>
          <p:cNvPr id="3" name="Slide Number Placeholder 2"/>
          <p:cNvSpPr>
            <a:spLocks noGrp="1"/>
          </p:cNvSpPr>
          <p:nvPr>
            <p:ph type="sldNum" sz="quarter" idx="10"/>
          </p:nvPr>
        </p:nvSpPr>
        <p:spPr/>
        <p:txBody>
          <a:bodyPr/>
          <a:lstStyle/>
          <a:p>
            <a:fld id="{970F0956-5B8E-40B4-A8DD-F75AA1D26018}" type="slidenum">
              <a:rPr lang="en-US" smtClean="0"/>
              <a:pPr/>
              <a:t>24</a:t>
            </a:fld>
            <a:endParaRPr lang="en-US"/>
          </a:p>
        </p:txBody>
      </p:sp>
      <p:sp>
        <p:nvSpPr>
          <p:cNvPr id="5" name="Rectangle 4">
            <a:extLst>
              <a:ext uri="{FF2B5EF4-FFF2-40B4-BE49-F238E27FC236}">
                <a16:creationId xmlns:a16="http://schemas.microsoft.com/office/drawing/2014/main" id="{5F43D03E-F1D3-48C1-AAB4-3AD1AD85B5C1}"/>
              </a:ext>
            </a:extLst>
          </p:cNvPr>
          <p:cNvSpPr/>
          <p:nvPr/>
        </p:nvSpPr>
        <p:spPr>
          <a:xfrm>
            <a:off x="2286000" y="6547123"/>
            <a:ext cx="4572000" cy="276999"/>
          </a:xfrm>
          <a:prstGeom prst="rect">
            <a:avLst/>
          </a:prstGeom>
        </p:spPr>
        <p:txBody>
          <a:bodyPr>
            <a:spAutoFit/>
          </a:bodyPr>
          <a:lstStyle/>
          <a:p>
            <a:r>
              <a:rPr lang="en-US" sz="1200" dirty="0">
                <a:solidFill>
                  <a:schemeClr val="bg1"/>
                </a:solidFill>
              </a:rPr>
              <a:t>https://www.youtube.com/watch?v=NM-zWTU7X-k</a:t>
            </a:r>
          </a:p>
        </p:txBody>
      </p:sp>
    </p:spTree>
    <p:extLst>
      <p:ext uri="{BB962C8B-B14F-4D97-AF65-F5344CB8AC3E}">
        <p14:creationId xmlns:p14="http://schemas.microsoft.com/office/powerpoint/2010/main" val="18582979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Deduction and induction (1)</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A </a:t>
            </a:r>
            <a:r>
              <a:rPr lang="en-US" b="1" u="sng" dirty="0"/>
              <a:t>deductive argument</a:t>
            </a:r>
            <a:r>
              <a:rPr lang="en-US" dirty="0"/>
              <a:t> is an argument that is intended by the arguer to be (deductively) valid, that is, to provide a guarantee of the truth of the conclusion provided that the argument's premises (assumptions) are true.</a:t>
            </a:r>
          </a:p>
          <a:p>
            <a:pPr marL="0" indent="0"/>
            <a:endParaRPr lang="en-US" dirty="0"/>
          </a:p>
        </p:txBody>
      </p:sp>
      <p:sp>
        <p:nvSpPr>
          <p:cNvPr id="4" name="Rectangle 3"/>
          <p:cNvSpPr/>
          <p:nvPr/>
        </p:nvSpPr>
        <p:spPr>
          <a:xfrm>
            <a:off x="4541520" y="6474023"/>
            <a:ext cx="4572000" cy="307777"/>
          </a:xfrm>
          <a:prstGeom prst="rect">
            <a:avLst/>
          </a:prstGeom>
        </p:spPr>
        <p:txBody>
          <a:bodyPr>
            <a:spAutoFit/>
          </a:bodyPr>
          <a:lstStyle/>
          <a:p>
            <a:pPr algn="r"/>
            <a:r>
              <a:rPr lang="en-US" sz="1400" dirty="0">
                <a:solidFill>
                  <a:schemeClr val="bg1"/>
                </a:solidFill>
              </a:rPr>
              <a:t>http://www.iep.utm.edu/ded-ind/</a:t>
            </a:r>
          </a:p>
        </p:txBody>
      </p:sp>
      <p:sp>
        <p:nvSpPr>
          <p:cNvPr id="5" name="Slide Number Placeholder 4"/>
          <p:cNvSpPr>
            <a:spLocks noGrp="1"/>
          </p:cNvSpPr>
          <p:nvPr>
            <p:ph type="sldNum" sz="quarter" idx="10"/>
          </p:nvPr>
        </p:nvSpPr>
        <p:spPr/>
        <p:txBody>
          <a:bodyPr/>
          <a:lstStyle/>
          <a:p>
            <a:fld id="{970F0956-5B8E-40B4-A8DD-F75AA1D26018}" type="slidenum">
              <a:rPr lang="en-US" smtClean="0"/>
              <a:pPr/>
              <a:t>25</a:t>
            </a:fld>
            <a:endParaRPr lang="en-US"/>
          </a:p>
        </p:txBody>
      </p:sp>
    </p:spTree>
    <p:extLst>
      <p:ext uri="{BB962C8B-B14F-4D97-AF65-F5344CB8AC3E}">
        <p14:creationId xmlns:p14="http://schemas.microsoft.com/office/powerpoint/2010/main" val="18053621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Valid and sound (deductive) arguments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b="1" u="sng" dirty="0"/>
              <a:t>A deductive argument is said to be </a:t>
            </a:r>
            <a:r>
              <a:rPr lang="en-US" b="1" i="1" u="sng" dirty="0"/>
              <a:t>valid</a:t>
            </a:r>
            <a:r>
              <a:rPr lang="en-US" b="1" u="sng" dirty="0"/>
              <a:t> if and only </a:t>
            </a:r>
            <a:r>
              <a:rPr lang="en-US" dirty="0"/>
              <a:t>if it takes a form that makes it impossible for the premises to be true and the conclusion nevertheless to be false. Otherwise, a deductive argument is said to be invalid.</a:t>
            </a:r>
          </a:p>
          <a:p>
            <a:pPr>
              <a:buFont typeface="Arial" panose="020B0604020202020204" pitchFamily="34" charset="0"/>
              <a:buChar char="•"/>
            </a:pPr>
            <a:endParaRPr lang="en-US" dirty="0"/>
          </a:p>
          <a:p>
            <a:pPr>
              <a:buFont typeface="Arial" panose="020B0604020202020204" pitchFamily="34" charset="0"/>
              <a:buChar char="•"/>
            </a:pPr>
            <a:r>
              <a:rPr lang="en-US" b="1" u="sng" dirty="0"/>
              <a:t>A deductive argument is </a:t>
            </a:r>
            <a:r>
              <a:rPr lang="en-US" b="1" i="1" u="sng" dirty="0"/>
              <a:t>sound</a:t>
            </a:r>
            <a:r>
              <a:rPr lang="en-US" b="1" u="sng" dirty="0"/>
              <a:t> if and only if </a:t>
            </a:r>
            <a:r>
              <a:rPr lang="en-US" dirty="0"/>
              <a:t>it is both valid, and all of its premises are actually true. Otherwise, a deductive argument is unsound.</a:t>
            </a:r>
          </a:p>
          <a:p>
            <a:pPr>
              <a:buFont typeface="Arial" panose="020B0604020202020204" pitchFamily="34" charset="0"/>
              <a:buChar char="•"/>
            </a:pPr>
            <a:endParaRPr lang="en-US" dirty="0"/>
          </a:p>
        </p:txBody>
      </p:sp>
      <p:sp>
        <p:nvSpPr>
          <p:cNvPr id="4" name="Rectangle 3"/>
          <p:cNvSpPr/>
          <p:nvPr/>
        </p:nvSpPr>
        <p:spPr>
          <a:xfrm>
            <a:off x="5943600" y="6245423"/>
            <a:ext cx="2819400" cy="307777"/>
          </a:xfrm>
          <a:prstGeom prst="rect">
            <a:avLst/>
          </a:prstGeom>
        </p:spPr>
        <p:txBody>
          <a:bodyPr wrap="square">
            <a:spAutoFit/>
          </a:bodyPr>
          <a:lstStyle/>
          <a:p>
            <a:r>
              <a:rPr lang="en-US" sz="1400" dirty="0">
                <a:solidFill>
                  <a:schemeClr val="bg1"/>
                </a:solidFill>
              </a:rPr>
              <a:t>http://www.iep.utm.edu/val-snd/</a:t>
            </a:r>
          </a:p>
        </p:txBody>
      </p:sp>
      <p:sp>
        <p:nvSpPr>
          <p:cNvPr id="5" name="Slide Number Placeholder 4"/>
          <p:cNvSpPr>
            <a:spLocks noGrp="1"/>
          </p:cNvSpPr>
          <p:nvPr>
            <p:ph type="sldNum" sz="quarter" idx="10"/>
          </p:nvPr>
        </p:nvSpPr>
        <p:spPr/>
        <p:txBody>
          <a:bodyPr/>
          <a:lstStyle/>
          <a:p>
            <a:fld id="{970F0956-5B8E-40B4-A8DD-F75AA1D26018}" type="slidenum">
              <a:rPr lang="en-US" smtClean="0"/>
              <a:pPr/>
              <a:t>26</a:t>
            </a:fld>
            <a:endParaRPr lang="en-US"/>
          </a:p>
        </p:txBody>
      </p:sp>
    </p:spTree>
    <p:extLst>
      <p:ext uri="{BB962C8B-B14F-4D97-AF65-F5344CB8AC3E}">
        <p14:creationId xmlns:p14="http://schemas.microsoft.com/office/powerpoint/2010/main" val="17938262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Deduction and induction (2)</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solidFill>
                  <a:srgbClr val="0070C0"/>
                </a:solidFill>
              </a:rPr>
              <a:t>A </a:t>
            </a:r>
            <a:r>
              <a:rPr lang="en-US" b="1" u="sng" dirty="0">
                <a:solidFill>
                  <a:srgbClr val="0070C0"/>
                </a:solidFill>
              </a:rPr>
              <a:t>deductive argument</a:t>
            </a:r>
            <a:r>
              <a:rPr lang="en-US" dirty="0">
                <a:solidFill>
                  <a:srgbClr val="0070C0"/>
                </a:solidFill>
              </a:rPr>
              <a:t> is an argument that is intended by the arguer to be (deductively) valid, that is, to provide a guarantee of the truth of the conclusion provided that the argument's premises (assumptions) are true.</a:t>
            </a:r>
          </a:p>
          <a:p>
            <a:pPr marL="0" indent="0"/>
            <a:endParaRPr lang="en-US" dirty="0"/>
          </a:p>
          <a:p>
            <a:pPr>
              <a:buFont typeface="Arial" panose="020B0604020202020204" pitchFamily="34" charset="0"/>
              <a:buChar char="•"/>
            </a:pPr>
            <a:r>
              <a:rPr lang="en-US" dirty="0"/>
              <a:t>An </a:t>
            </a:r>
            <a:r>
              <a:rPr lang="en-US" b="1" u="sng" dirty="0"/>
              <a:t>inductive argument</a:t>
            </a:r>
            <a:r>
              <a:rPr lang="en-US" dirty="0"/>
              <a:t> is an argument that is intended by the arguer merely to establish or increase the probability of its conclusion. In an inductive argument, the premises are intended only to be so strong that, if they were true, then it would be unlikely that the conclusion is false. </a:t>
            </a:r>
          </a:p>
        </p:txBody>
      </p:sp>
      <p:sp>
        <p:nvSpPr>
          <p:cNvPr id="4" name="Rectangle 3"/>
          <p:cNvSpPr/>
          <p:nvPr/>
        </p:nvSpPr>
        <p:spPr>
          <a:xfrm>
            <a:off x="4541520" y="6474023"/>
            <a:ext cx="4572000" cy="307777"/>
          </a:xfrm>
          <a:prstGeom prst="rect">
            <a:avLst/>
          </a:prstGeom>
        </p:spPr>
        <p:txBody>
          <a:bodyPr>
            <a:spAutoFit/>
          </a:bodyPr>
          <a:lstStyle/>
          <a:p>
            <a:pPr algn="r"/>
            <a:r>
              <a:rPr lang="en-US" sz="1400" dirty="0">
                <a:solidFill>
                  <a:schemeClr val="bg1"/>
                </a:solidFill>
              </a:rPr>
              <a:t>http://www.iep.utm.edu/ded-ind/</a:t>
            </a:r>
          </a:p>
        </p:txBody>
      </p:sp>
      <p:sp>
        <p:nvSpPr>
          <p:cNvPr id="5" name="Slide Number Placeholder 4"/>
          <p:cNvSpPr>
            <a:spLocks noGrp="1"/>
          </p:cNvSpPr>
          <p:nvPr>
            <p:ph type="sldNum" sz="quarter" idx="10"/>
          </p:nvPr>
        </p:nvSpPr>
        <p:spPr/>
        <p:txBody>
          <a:bodyPr/>
          <a:lstStyle/>
          <a:p>
            <a:fld id="{970F0956-5B8E-40B4-A8DD-F75AA1D26018}" type="slidenum">
              <a:rPr lang="en-US" smtClean="0"/>
              <a:pPr/>
              <a:t>27</a:t>
            </a:fld>
            <a:endParaRPr lang="en-US"/>
          </a:p>
        </p:txBody>
      </p:sp>
    </p:spTree>
    <p:extLst>
      <p:ext uri="{BB962C8B-B14F-4D97-AF65-F5344CB8AC3E}">
        <p14:creationId xmlns:p14="http://schemas.microsoft.com/office/powerpoint/2010/main" val="16070681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36B37-7D16-48A8-847D-F9C80F104473}"/>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0C7D7790-9E1B-4E21-B3ED-5CF46E24CCDD}"/>
              </a:ext>
            </a:extLst>
          </p:cNvPr>
          <p:cNvSpPr>
            <a:spLocks noGrp="1"/>
          </p:cNvSpPr>
          <p:nvPr>
            <p:ph type="subTitle" idx="1"/>
          </p:nvPr>
        </p:nvSpPr>
        <p:spPr/>
        <p:txBody>
          <a:bodyPr/>
          <a:lstStyle/>
          <a:p>
            <a:endParaRPr lang="en-US"/>
          </a:p>
        </p:txBody>
      </p:sp>
      <p:pic>
        <p:nvPicPr>
          <p:cNvPr id="4" name="Picture 3">
            <a:extLst>
              <a:ext uri="{FF2B5EF4-FFF2-40B4-BE49-F238E27FC236}">
                <a16:creationId xmlns:a16="http://schemas.microsoft.com/office/drawing/2014/main" id="{F3D4E344-4B68-4B90-AA0F-16537D741ABF}"/>
              </a:ext>
            </a:extLst>
          </p:cNvPr>
          <p:cNvPicPr>
            <a:picLocks noChangeAspect="1"/>
          </p:cNvPicPr>
          <p:nvPr/>
        </p:nvPicPr>
        <p:blipFill>
          <a:blip r:embed="rId2"/>
          <a:stretch>
            <a:fillRect/>
          </a:stretch>
        </p:blipFill>
        <p:spPr>
          <a:xfrm>
            <a:off x="0" y="609600"/>
            <a:ext cx="9144000" cy="6248400"/>
          </a:xfrm>
          <a:prstGeom prst="rect">
            <a:avLst/>
          </a:prstGeom>
        </p:spPr>
      </p:pic>
    </p:spTree>
    <p:extLst>
      <p:ext uri="{BB962C8B-B14F-4D97-AF65-F5344CB8AC3E}">
        <p14:creationId xmlns:p14="http://schemas.microsoft.com/office/powerpoint/2010/main" val="39041199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46DC5-AE3F-4EE4-96F2-68B0EC0783A8}"/>
              </a:ext>
            </a:extLst>
          </p:cNvPr>
          <p:cNvSpPr>
            <a:spLocks noGrp="1"/>
          </p:cNvSpPr>
          <p:nvPr>
            <p:ph type="title"/>
          </p:nvPr>
        </p:nvSpPr>
        <p:spPr/>
        <p:txBody>
          <a:bodyPr/>
          <a:lstStyle/>
          <a:p>
            <a:r>
              <a:rPr lang="en-US" dirty="0"/>
              <a:t>There is science and reporting on science</a:t>
            </a:r>
          </a:p>
        </p:txBody>
      </p:sp>
      <p:sp>
        <p:nvSpPr>
          <p:cNvPr id="3" name="Content Placeholder 2">
            <a:extLst>
              <a:ext uri="{FF2B5EF4-FFF2-40B4-BE49-F238E27FC236}">
                <a16:creationId xmlns:a16="http://schemas.microsoft.com/office/drawing/2014/main" id="{8C820E07-0E6C-4056-B80C-3A627389A1F4}"/>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F2415DF8-E595-48CA-ABB9-B10DEB15DF30}"/>
              </a:ext>
            </a:extLst>
          </p:cNvPr>
          <p:cNvSpPr>
            <a:spLocks noGrp="1"/>
          </p:cNvSpPr>
          <p:nvPr>
            <p:ph type="sldNum" sz="quarter" idx="10"/>
          </p:nvPr>
        </p:nvSpPr>
        <p:spPr/>
        <p:txBody>
          <a:bodyPr/>
          <a:lstStyle/>
          <a:p>
            <a:fld id="{1A70FCCE-FE39-4BEF-B0C5-90CFEFA62BCC}" type="slidenum">
              <a:rPr lang="en-US" smtClean="0"/>
              <a:pPr/>
              <a:t>29</a:t>
            </a:fld>
            <a:endParaRPr lang="en-US"/>
          </a:p>
        </p:txBody>
      </p:sp>
    </p:spTree>
    <p:extLst>
      <p:ext uri="{BB962C8B-B14F-4D97-AF65-F5344CB8AC3E}">
        <p14:creationId xmlns:p14="http://schemas.microsoft.com/office/powerpoint/2010/main" val="2226555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536C871-4EA4-493B-83C4-61BD29616090}"/>
              </a:ext>
            </a:extLst>
          </p:cNvPr>
          <p:cNvSpPr>
            <a:spLocks noGrp="1"/>
          </p:cNvSpPr>
          <p:nvPr>
            <p:ph type="ctrTitle"/>
          </p:nvPr>
        </p:nvSpPr>
        <p:spPr/>
        <p:txBody>
          <a:bodyPr/>
          <a:lstStyle/>
          <a:p>
            <a:r>
              <a:rPr lang="en-US" dirty="0"/>
              <a:t>Science and research</a:t>
            </a:r>
            <a:br>
              <a:rPr lang="en-US" dirty="0"/>
            </a:br>
            <a:r>
              <a:rPr lang="en-US" dirty="0"/>
              <a:t>versus pseudoscience</a:t>
            </a:r>
          </a:p>
        </p:txBody>
      </p:sp>
      <p:sp>
        <p:nvSpPr>
          <p:cNvPr id="6" name="Subtitle 5">
            <a:extLst>
              <a:ext uri="{FF2B5EF4-FFF2-40B4-BE49-F238E27FC236}">
                <a16:creationId xmlns:a16="http://schemas.microsoft.com/office/drawing/2014/main" id="{0E6A60AA-BEF4-48A9-A669-0108D095941F}"/>
              </a:ext>
            </a:extLst>
          </p:cNvPr>
          <p:cNvSpPr>
            <a:spLocks noGrp="1"/>
          </p:cNvSpPr>
          <p:nvPr>
            <p:ph type="subTitle" idx="1"/>
          </p:nvPr>
        </p:nvSpPr>
        <p:spPr/>
        <p:txBody>
          <a:bodyPr/>
          <a:lstStyle/>
          <a:p>
            <a:endParaRPr lang="en-US"/>
          </a:p>
        </p:txBody>
      </p:sp>
      <p:sp>
        <p:nvSpPr>
          <p:cNvPr id="4" name="Slide Number Placeholder 3">
            <a:extLst>
              <a:ext uri="{FF2B5EF4-FFF2-40B4-BE49-F238E27FC236}">
                <a16:creationId xmlns:a16="http://schemas.microsoft.com/office/drawing/2014/main" id="{ACA6F40A-72ED-4488-9CB5-BA7C3846D8CA}"/>
              </a:ext>
            </a:extLst>
          </p:cNvPr>
          <p:cNvSpPr>
            <a:spLocks noGrp="1"/>
          </p:cNvSpPr>
          <p:nvPr>
            <p:ph type="sldNum" sz="quarter" idx="4294967295"/>
          </p:nvPr>
        </p:nvSpPr>
        <p:spPr>
          <a:xfrm>
            <a:off x="0" y="6492875"/>
            <a:ext cx="533400" cy="365125"/>
          </a:xfrm>
        </p:spPr>
        <p:txBody>
          <a:bodyPr/>
          <a:lstStyle/>
          <a:p>
            <a:fld id="{1A70FCCE-FE39-4BEF-B0C5-90CFEFA62BCC}" type="slidenum">
              <a:rPr lang="en-US" smtClean="0"/>
              <a:pPr/>
              <a:t>3</a:t>
            </a:fld>
            <a:endParaRPr lang="en-US"/>
          </a:p>
        </p:txBody>
      </p:sp>
    </p:spTree>
    <p:extLst>
      <p:ext uri="{BB962C8B-B14F-4D97-AF65-F5344CB8AC3E}">
        <p14:creationId xmlns:p14="http://schemas.microsoft.com/office/powerpoint/2010/main" val="24556226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Scientific Method</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sz="2800" dirty="0"/>
              <a:t>principles and procedures for the </a:t>
            </a:r>
            <a:r>
              <a:rPr lang="en-US" sz="2800" dirty="0">
                <a:solidFill>
                  <a:srgbClr val="1FE115"/>
                </a:solidFill>
              </a:rPr>
              <a:t>systematic</a:t>
            </a:r>
            <a:r>
              <a:rPr lang="en-US" sz="2800" dirty="0"/>
              <a:t> pursuit of knowledge involving:</a:t>
            </a:r>
          </a:p>
          <a:p>
            <a:pPr lvl="1">
              <a:buFont typeface="Arial" panose="020B0604020202020204" pitchFamily="34" charset="0"/>
              <a:buChar char="•"/>
            </a:pPr>
            <a:r>
              <a:rPr lang="en-US" sz="2800" dirty="0"/>
              <a:t>the </a:t>
            </a:r>
            <a:r>
              <a:rPr lang="en-US" sz="2800" dirty="0">
                <a:solidFill>
                  <a:srgbClr val="1FE115"/>
                </a:solidFill>
              </a:rPr>
              <a:t>recognition</a:t>
            </a:r>
            <a:r>
              <a:rPr lang="en-US" sz="2800" dirty="0"/>
              <a:t> and </a:t>
            </a:r>
            <a:r>
              <a:rPr lang="en-US" sz="2800" dirty="0">
                <a:solidFill>
                  <a:srgbClr val="FFFF00"/>
                </a:solidFill>
              </a:rPr>
              <a:t>formulation</a:t>
            </a:r>
            <a:r>
              <a:rPr lang="en-US" sz="2800" dirty="0"/>
              <a:t> of a </a:t>
            </a:r>
            <a:r>
              <a:rPr lang="en-US" sz="2800" dirty="0">
                <a:solidFill>
                  <a:srgbClr val="1FE115"/>
                </a:solidFill>
              </a:rPr>
              <a:t>problem</a:t>
            </a:r>
            <a:r>
              <a:rPr lang="en-US" sz="2800" dirty="0"/>
              <a:t>,</a:t>
            </a:r>
          </a:p>
          <a:p>
            <a:pPr lvl="1">
              <a:buFont typeface="Arial" panose="020B0604020202020204" pitchFamily="34" charset="0"/>
              <a:buChar char="•"/>
            </a:pPr>
            <a:r>
              <a:rPr lang="en-US" sz="2800" dirty="0"/>
              <a:t>the collection of data through </a:t>
            </a:r>
            <a:r>
              <a:rPr lang="en-US" sz="2800" dirty="0">
                <a:solidFill>
                  <a:srgbClr val="00FF00"/>
                </a:solidFill>
              </a:rPr>
              <a:t>observation</a:t>
            </a:r>
            <a:r>
              <a:rPr lang="en-US" sz="2800" dirty="0"/>
              <a:t> and </a:t>
            </a:r>
            <a:r>
              <a:rPr lang="en-US" sz="2800" dirty="0">
                <a:solidFill>
                  <a:srgbClr val="00FF00"/>
                </a:solidFill>
              </a:rPr>
              <a:t>experiment</a:t>
            </a:r>
            <a:r>
              <a:rPr lang="en-US" sz="2800" dirty="0"/>
              <a:t>, and </a:t>
            </a:r>
          </a:p>
          <a:p>
            <a:pPr lvl="1">
              <a:buFont typeface="Arial" panose="020B0604020202020204" pitchFamily="34" charset="0"/>
              <a:buChar char="•"/>
            </a:pPr>
            <a:r>
              <a:rPr lang="en-US" sz="2800" dirty="0"/>
              <a:t>the </a:t>
            </a:r>
            <a:r>
              <a:rPr lang="en-US" sz="2800" dirty="0">
                <a:solidFill>
                  <a:srgbClr val="FFFF00"/>
                </a:solidFill>
              </a:rPr>
              <a:t>formulation</a:t>
            </a:r>
            <a:r>
              <a:rPr lang="en-US" sz="2800" dirty="0"/>
              <a:t> and </a:t>
            </a:r>
            <a:r>
              <a:rPr lang="en-US" sz="2800" dirty="0">
                <a:solidFill>
                  <a:srgbClr val="00FF00"/>
                </a:solidFill>
              </a:rPr>
              <a:t>testing</a:t>
            </a:r>
            <a:r>
              <a:rPr lang="en-US" sz="2800" dirty="0"/>
              <a:t> of </a:t>
            </a:r>
            <a:r>
              <a:rPr lang="en-US" sz="2800" dirty="0">
                <a:solidFill>
                  <a:srgbClr val="1FE115"/>
                </a:solidFill>
              </a:rPr>
              <a:t>hypotheses.</a:t>
            </a:r>
          </a:p>
        </p:txBody>
      </p:sp>
      <p:sp>
        <p:nvSpPr>
          <p:cNvPr id="5" name="Slide Number Placeholder 4"/>
          <p:cNvSpPr>
            <a:spLocks noGrp="1"/>
          </p:cNvSpPr>
          <p:nvPr>
            <p:ph type="sldNum" sz="quarter" idx="10"/>
          </p:nvPr>
        </p:nvSpPr>
        <p:spPr/>
        <p:txBody>
          <a:bodyPr/>
          <a:lstStyle/>
          <a:p>
            <a:fld id="{970F0956-5B8E-40B4-A8DD-F75AA1D26018}" type="slidenum">
              <a:rPr lang="en-US" smtClean="0"/>
              <a:pPr/>
              <a:t>30</a:t>
            </a:fld>
            <a:endParaRPr lang="en-US"/>
          </a:p>
        </p:txBody>
      </p:sp>
      <p:sp>
        <p:nvSpPr>
          <p:cNvPr id="4" name="Rectangle 3"/>
          <p:cNvSpPr/>
          <p:nvPr/>
        </p:nvSpPr>
        <p:spPr>
          <a:xfrm>
            <a:off x="3048000" y="6400800"/>
            <a:ext cx="6096000" cy="338554"/>
          </a:xfrm>
          <a:prstGeom prst="rect">
            <a:avLst/>
          </a:prstGeom>
        </p:spPr>
        <p:txBody>
          <a:bodyPr wrap="square">
            <a:spAutoFit/>
          </a:bodyPr>
          <a:lstStyle/>
          <a:p>
            <a:r>
              <a:rPr lang="en-US" sz="1600" dirty="0">
                <a:solidFill>
                  <a:schemeClr val="bg1"/>
                </a:solidFill>
              </a:rPr>
              <a:t>http://www.merriam-webster.com/dictionary/scientific%20method</a:t>
            </a:r>
          </a:p>
        </p:txBody>
      </p:sp>
    </p:spTree>
    <p:extLst>
      <p:ext uri="{BB962C8B-B14F-4D97-AF65-F5344CB8AC3E}">
        <p14:creationId xmlns:p14="http://schemas.microsoft.com/office/powerpoint/2010/main" val="8950307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46DC5-AE3F-4EE4-96F2-68B0EC0783A8}"/>
              </a:ext>
            </a:extLst>
          </p:cNvPr>
          <p:cNvSpPr>
            <a:spLocks noGrp="1"/>
          </p:cNvSpPr>
          <p:nvPr>
            <p:ph type="title"/>
          </p:nvPr>
        </p:nvSpPr>
        <p:spPr/>
        <p:txBody>
          <a:bodyPr/>
          <a:lstStyle/>
          <a:p>
            <a:r>
              <a:rPr lang="en-US" dirty="0"/>
              <a:t>There is science and reporting on science</a:t>
            </a:r>
          </a:p>
        </p:txBody>
      </p:sp>
      <p:sp>
        <p:nvSpPr>
          <p:cNvPr id="3" name="Content Placeholder 2">
            <a:extLst>
              <a:ext uri="{FF2B5EF4-FFF2-40B4-BE49-F238E27FC236}">
                <a16:creationId xmlns:a16="http://schemas.microsoft.com/office/drawing/2014/main" id="{8C820E07-0E6C-4056-B80C-3A627389A1F4}"/>
              </a:ext>
            </a:extLst>
          </p:cNvPr>
          <p:cNvSpPr>
            <a:spLocks noGrp="1"/>
          </p:cNvSpPr>
          <p:nvPr>
            <p:ph idx="1"/>
          </p:nvPr>
        </p:nvSpPr>
        <p:spPr/>
        <p:txBody>
          <a:bodyPr/>
          <a:lstStyle/>
          <a:p>
            <a:pPr>
              <a:buFont typeface="Arial" panose="020B0604020202020204" pitchFamily="34" charset="0"/>
              <a:buChar char="•"/>
            </a:pPr>
            <a:r>
              <a:rPr lang="en-US" dirty="0"/>
              <a:t>Science can be done correctly, but important information missing in the report about the science.</a:t>
            </a:r>
          </a:p>
          <a:p>
            <a:pPr>
              <a:buFont typeface="Arial" panose="020B0604020202020204" pitchFamily="34" charset="0"/>
              <a:buChar char="•"/>
            </a:pPr>
            <a:endParaRPr lang="en-US" dirty="0"/>
          </a:p>
          <a:p>
            <a:pPr>
              <a:buFont typeface="Arial" panose="020B0604020202020204" pitchFamily="34" charset="0"/>
              <a:buChar char="•"/>
            </a:pPr>
            <a:r>
              <a:rPr lang="en-US" dirty="0"/>
              <a:t>Science can be done inadequately, but report is written so as to hide the flaws.</a:t>
            </a:r>
          </a:p>
          <a:p>
            <a:pPr>
              <a:buFont typeface="Arial" panose="020B0604020202020204" pitchFamily="34" charset="0"/>
              <a:buChar char="•"/>
            </a:pPr>
            <a:endParaRPr lang="en-US" dirty="0"/>
          </a:p>
          <a:p>
            <a:pPr>
              <a:buFont typeface="Arial" panose="020B0604020202020204" pitchFamily="34" charset="0"/>
              <a:buChar char="•"/>
            </a:pPr>
            <a:r>
              <a:rPr lang="en-US" dirty="0"/>
              <a:t>When assessing a paper, you need to check for both!</a:t>
            </a:r>
          </a:p>
        </p:txBody>
      </p:sp>
      <p:sp>
        <p:nvSpPr>
          <p:cNvPr id="4" name="Slide Number Placeholder 3">
            <a:extLst>
              <a:ext uri="{FF2B5EF4-FFF2-40B4-BE49-F238E27FC236}">
                <a16:creationId xmlns:a16="http://schemas.microsoft.com/office/drawing/2014/main" id="{F2415DF8-E595-48CA-ABB9-B10DEB15DF30}"/>
              </a:ext>
            </a:extLst>
          </p:cNvPr>
          <p:cNvSpPr>
            <a:spLocks noGrp="1"/>
          </p:cNvSpPr>
          <p:nvPr>
            <p:ph type="sldNum" sz="quarter" idx="10"/>
          </p:nvPr>
        </p:nvSpPr>
        <p:spPr/>
        <p:txBody>
          <a:bodyPr/>
          <a:lstStyle/>
          <a:p>
            <a:fld id="{1A70FCCE-FE39-4BEF-B0C5-90CFEFA62BCC}" type="slidenum">
              <a:rPr lang="en-US" smtClean="0"/>
              <a:pPr/>
              <a:t>31</a:t>
            </a:fld>
            <a:endParaRPr lang="en-US"/>
          </a:p>
        </p:txBody>
      </p:sp>
    </p:spTree>
    <p:extLst>
      <p:ext uri="{BB962C8B-B14F-4D97-AF65-F5344CB8AC3E}">
        <p14:creationId xmlns:p14="http://schemas.microsoft.com/office/powerpoint/2010/main" val="23763043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84612-C0A0-4BF8-9601-8E5A4730904B}"/>
              </a:ext>
            </a:extLst>
          </p:cNvPr>
          <p:cNvSpPr>
            <a:spLocks noGrp="1"/>
          </p:cNvSpPr>
          <p:nvPr>
            <p:ph type="title"/>
          </p:nvPr>
        </p:nvSpPr>
        <p:spPr>
          <a:xfrm>
            <a:off x="0" y="762000"/>
            <a:ext cx="9144000" cy="762000"/>
          </a:xfrm>
        </p:spPr>
        <p:txBody>
          <a:bodyPr/>
          <a:lstStyle/>
          <a:p>
            <a:r>
              <a:rPr lang="en-US" sz="3400" dirty="0"/>
              <a:t>Some characteristics of good scientific papers</a:t>
            </a:r>
          </a:p>
        </p:txBody>
      </p:sp>
      <p:sp>
        <p:nvSpPr>
          <p:cNvPr id="3" name="Content Placeholder 2">
            <a:extLst>
              <a:ext uri="{FF2B5EF4-FFF2-40B4-BE49-F238E27FC236}">
                <a16:creationId xmlns:a16="http://schemas.microsoft.com/office/drawing/2014/main" id="{9819EBD0-AE86-4F61-8009-124C7B2C06AC}"/>
              </a:ext>
            </a:extLst>
          </p:cNvPr>
          <p:cNvSpPr>
            <a:spLocks noGrp="1"/>
          </p:cNvSpPr>
          <p:nvPr>
            <p:ph idx="1"/>
          </p:nvPr>
        </p:nvSpPr>
        <p:spPr/>
        <p:txBody>
          <a:bodyPr/>
          <a:lstStyle/>
          <a:p>
            <a:pPr marL="457200" indent="-457200">
              <a:buFont typeface="+mj-lt"/>
              <a:buAutoNum type="arabicPeriod"/>
            </a:pPr>
            <a:r>
              <a:rPr lang="en-US" sz="2100" dirty="0"/>
              <a:t>An important problem is addressed.</a:t>
            </a:r>
          </a:p>
          <a:p>
            <a:pPr marL="457200" indent="-457200">
              <a:buFont typeface="+mj-lt"/>
              <a:buAutoNum type="arabicPeriod"/>
            </a:pPr>
            <a:r>
              <a:rPr lang="en-US" sz="2100" dirty="0"/>
              <a:t>A methodological literature study has been performed to assess the state of the art </a:t>
            </a:r>
            <a:r>
              <a:rPr lang="en-US" sz="2100" dirty="0" err="1"/>
              <a:t>wrt</a:t>
            </a:r>
            <a:r>
              <a:rPr lang="en-US" sz="2100" dirty="0"/>
              <a:t> the problem.</a:t>
            </a:r>
          </a:p>
          <a:p>
            <a:pPr marL="457200" indent="-457200">
              <a:buFont typeface="+mj-lt"/>
              <a:buAutoNum type="arabicPeriod"/>
            </a:pPr>
            <a:r>
              <a:rPr lang="en-US" sz="2100" dirty="0"/>
              <a:t>A novel hypothesis relevant to the problem is formulated or a previous hypothesis challenged.</a:t>
            </a:r>
          </a:p>
          <a:p>
            <a:pPr marL="457200" indent="-457200">
              <a:buFont typeface="+mj-lt"/>
              <a:buAutoNum type="arabicPeriod"/>
            </a:pPr>
            <a:r>
              <a:rPr lang="en-US" sz="2100" dirty="0"/>
              <a:t>It is explained how data needed to accept or reject the hypothesis are collected, and why these data are able to fulfil that purpose.</a:t>
            </a:r>
          </a:p>
          <a:p>
            <a:pPr marL="457200" indent="-457200">
              <a:buFont typeface="+mj-lt"/>
              <a:buAutoNum type="arabicPeriod"/>
            </a:pPr>
            <a:r>
              <a:rPr lang="en-US" sz="2100" dirty="0"/>
              <a:t>Statistical tests used, if any at all, are appropriate for accepting or rejecting the hypothesis.</a:t>
            </a:r>
          </a:p>
          <a:p>
            <a:pPr marL="457200" indent="-457200">
              <a:buFont typeface="+mj-lt"/>
              <a:buAutoNum type="arabicPeriod"/>
            </a:pPr>
            <a:r>
              <a:rPr lang="en-US" sz="2100" dirty="0"/>
              <a:t>When possible or within scope, test experiments are conducted.</a:t>
            </a:r>
          </a:p>
          <a:p>
            <a:pPr marL="457200" indent="-457200">
              <a:buFont typeface="+mj-lt"/>
              <a:buAutoNum type="arabicPeriod"/>
            </a:pPr>
            <a:r>
              <a:rPr lang="en-US" sz="2100" dirty="0"/>
              <a:t>Findings are explained, conclusion thoroughly motivated.</a:t>
            </a:r>
          </a:p>
          <a:p>
            <a:pPr marL="457200" indent="-457200">
              <a:buFont typeface="+mj-lt"/>
              <a:buAutoNum type="arabicPeriod"/>
            </a:pPr>
            <a:r>
              <a:rPr lang="en-US" sz="2100" dirty="0"/>
              <a:t>Assessment of points 2 to 7 bear no indications for pseudoscience.</a:t>
            </a:r>
          </a:p>
          <a:p>
            <a:pPr marL="457200" indent="-457200">
              <a:buFont typeface="+mj-lt"/>
              <a:buAutoNum type="arabicPeriod"/>
            </a:pPr>
            <a:r>
              <a:rPr lang="en-US" sz="2100" dirty="0"/>
              <a:t>Limitations of the methodology or findings are indicated.</a:t>
            </a:r>
          </a:p>
          <a:p>
            <a:pPr marL="457200" indent="-457200">
              <a:buFont typeface="+mj-lt"/>
              <a:buAutoNum type="arabicPeriod"/>
            </a:pPr>
            <a:r>
              <a:rPr lang="en-US" sz="2100" dirty="0"/>
              <a:t>Directions for future research to resolve limitations are suggested.</a:t>
            </a:r>
          </a:p>
          <a:p>
            <a:pPr marL="457200" indent="-457200">
              <a:buFont typeface="+mj-lt"/>
              <a:buAutoNum type="arabicPeriod"/>
            </a:pPr>
            <a:endParaRPr lang="en-US" sz="2100" dirty="0"/>
          </a:p>
          <a:p>
            <a:pPr marL="457200" indent="-457200">
              <a:buFont typeface="+mj-lt"/>
              <a:buAutoNum type="arabicPeriod"/>
            </a:pPr>
            <a:endParaRPr lang="en-US" sz="2100" dirty="0"/>
          </a:p>
        </p:txBody>
      </p:sp>
      <p:sp>
        <p:nvSpPr>
          <p:cNvPr id="4" name="Slide Number Placeholder 3">
            <a:extLst>
              <a:ext uri="{FF2B5EF4-FFF2-40B4-BE49-F238E27FC236}">
                <a16:creationId xmlns:a16="http://schemas.microsoft.com/office/drawing/2014/main" id="{E2AFEEFC-E385-470B-8942-029C42D4F154}"/>
              </a:ext>
            </a:extLst>
          </p:cNvPr>
          <p:cNvSpPr>
            <a:spLocks noGrp="1"/>
          </p:cNvSpPr>
          <p:nvPr>
            <p:ph type="sldNum" sz="quarter" idx="10"/>
          </p:nvPr>
        </p:nvSpPr>
        <p:spPr/>
        <p:txBody>
          <a:bodyPr/>
          <a:lstStyle/>
          <a:p>
            <a:fld id="{1A70FCCE-FE39-4BEF-B0C5-90CFEFA62BCC}" type="slidenum">
              <a:rPr lang="en-US" smtClean="0"/>
              <a:pPr/>
              <a:t>32</a:t>
            </a:fld>
            <a:endParaRPr lang="en-US"/>
          </a:p>
        </p:txBody>
      </p:sp>
    </p:spTree>
    <p:extLst>
      <p:ext uri="{BB962C8B-B14F-4D97-AF65-F5344CB8AC3E}">
        <p14:creationId xmlns:p14="http://schemas.microsoft.com/office/powerpoint/2010/main" val="3064384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2FE554-8AB9-421C-AD29-F6F78344DD75}"/>
              </a:ext>
            </a:extLst>
          </p:cNvPr>
          <p:cNvSpPr>
            <a:spLocks noGrp="1"/>
          </p:cNvSpPr>
          <p:nvPr>
            <p:ph type="title"/>
          </p:nvPr>
        </p:nvSpPr>
        <p:spPr/>
        <p:txBody>
          <a:bodyPr/>
          <a:lstStyle/>
          <a:p>
            <a:r>
              <a:rPr lang="en-US" dirty="0"/>
              <a:t>Assignment A3</a:t>
            </a:r>
          </a:p>
        </p:txBody>
      </p:sp>
      <p:sp>
        <p:nvSpPr>
          <p:cNvPr id="3" name="Content Placeholder 2">
            <a:extLst>
              <a:ext uri="{FF2B5EF4-FFF2-40B4-BE49-F238E27FC236}">
                <a16:creationId xmlns:a16="http://schemas.microsoft.com/office/drawing/2014/main" id="{3CD84EB9-5756-4ABA-8E5F-01A2C59C9C27}"/>
              </a:ext>
            </a:extLst>
          </p:cNvPr>
          <p:cNvSpPr>
            <a:spLocks noGrp="1"/>
          </p:cNvSpPr>
          <p:nvPr>
            <p:ph idx="1"/>
          </p:nvPr>
        </p:nvSpPr>
        <p:spPr/>
        <p:txBody>
          <a:bodyPr/>
          <a:lstStyle/>
          <a:p>
            <a:pPr>
              <a:buFont typeface="Arial" panose="020B0604020202020204" pitchFamily="34" charset="0"/>
              <a:buChar char="•"/>
            </a:pPr>
            <a:r>
              <a:rPr lang="en-US" dirty="0"/>
              <a:t>Apply to paper R2 (</a:t>
            </a:r>
            <a:r>
              <a:rPr lang="en-US" sz="1400" dirty="0"/>
              <a:t>https://www.ncbi.nlm.nih.gov/pmc/articles/PMC7388036/ </a:t>
            </a:r>
            <a:r>
              <a:rPr lang="en-US" dirty="0"/>
              <a:t>) the principles and criteria for scientific research and reporting as explained. </a:t>
            </a:r>
          </a:p>
          <a:p>
            <a:pPr>
              <a:buFont typeface="Arial" panose="020B0604020202020204" pitchFamily="34" charset="0"/>
              <a:buChar char="•"/>
            </a:pPr>
            <a:r>
              <a:rPr lang="en-US" dirty="0"/>
              <a:t>Write a short </a:t>
            </a:r>
            <a:r>
              <a:rPr lang="en-US" i="1" u="sng" dirty="0"/>
              <a:t>scientific</a:t>
            </a:r>
            <a:r>
              <a:rPr lang="en-US" dirty="0"/>
              <a:t> report of exactly 1 page (Times New Roman 10 points, margins 1 inch, single line spacing) on the extent to which this paper exhibits the desired criteria. </a:t>
            </a:r>
          </a:p>
          <a:p>
            <a:pPr>
              <a:buFont typeface="Arial" panose="020B0604020202020204" pitchFamily="34" charset="0"/>
              <a:buChar char="•"/>
            </a:pPr>
            <a:r>
              <a:rPr lang="en-US" dirty="0"/>
              <a:t>State for each criterion whether the paper does or does not satisfy it, and give a succinct argument for why that is. </a:t>
            </a:r>
          </a:p>
          <a:p>
            <a:pPr>
              <a:buFont typeface="Arial" panose="020B0604020202020204" pitchFamily="34" charset="0"/>
              <a:buChar char="•"/>
            </a:pPr>
            <a:r>
              <a:rPr lang="en-US" dirty="0"/>
              <a:t>Email your Word-document to </a:t>
            </a:r>
            <a:r>
              <a:rPr lang="en-US" dirty="0" err="1"/>
              <a:t>wceusters@gmail</a:t>
            </a:r>
            <a:r>
              <a:rPr lang="en-US" dirty="0"/>
              <a:t> not later than Monday Sept 21 – 9AM. 	</a:t>
            </a:r>
          </a:p>
          <a:p>
            <a:pPr>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26A5D7C6-D7B0-491F-902A-0A5AB72065F3}"/>
              </a:ext>
            </a:extLst>
          </p:cNvPr>
          <p:cNvSpPr>
            <a:spLocks noGrp="1"/>
          </p:cNvSpPr>
          <p:nvPr>
            <p:ph type="sldNum" sz="quarter" idx="10"/>
          </p:nvPr>
        </p:nvSpPr>
        <p:spPr/>
        <p:txBody>
          <a:bodyPr/>
          <a:lstStyle/>
          <a:p>
            <a:fld id="{1A70FCCE-FE39-4BEF-B0C5-90CFEFA62BCC}" type="slidenum">
              <a:rPr lang="en-US" smtClean="0"/>
              <a:pPr/>
              <a:t>33</a:t>
            </a:fld>
            <a:endParaRPr lang="en-US"/>
          </a:p>
        </p:txBody>
      </p:sp>
    </p:spTree>
    <p:extLst>
      <p:ext uri="{BB962C8B-B14F-4D97-AF65-F5344CB8AC3E}">
        <p14:creationId xmlns:p14="http://schemas.microsoft.com/office/powerpoint/2010/main" val="36901462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Science and research</a:t>
            </a:r>
          </a:p>
        </p:txBody>
      </p:sp>
      <p:sp>
        <p:nvSpPr>
          <p:cNvPr id="5" name="Content Placeholder 4"/>
          <p:cNvSpPr>
            <a:spLocks noGrp="1"/>
          </p:cNvSpPr>
          <p:nvPr>
            <p:ph idx="1"/>
          </p:nvPr>
        </p:nvSpPr>
        <p:spPr>
          <a:xfrm>
            <a:off x="228600" y="1676399"/>
            <a:ext cx="8686800" cy="4816475"/>
          </a:xfrm>
        </p:spPr>
        <p:txBody>
          <a:bodyPr/>
          <a:lstStyle/>
          <a:p>
            <a:pPr marL="288925" indent="-288925">
              <a:buFont typeface="Arial" panose="020B0604020202020204" pitchFamily="34" charset="0"/>
              <a:buChar char="•"/>
            </a:pPr>
            <a:r>
              <a:rPr lang="en-US" b="1" u="sng" dirty="0"/>
              <a:t>Research</a:t>
            </a:r>
            <a:r>
              <a:rPr lang="en-US" dirty="0"/>
              <a:t>:</a:t>
            </a:r>
          </a:p>
          <a:p>
            <a:pPr marL="400050" lvl="1" indent="0">
              <a:buNone/>
            </a:pPr>
            <a:r>
              <a:rPr lang="en-US" dirty="0"/>
              <a:t>studious inquiry or examination, </a:t>
            </a:r>
            <a:r>
              <a:rPr lang="en-US" i="1" dirty="0"/>
              <a:t>especially</a:t>
            </a:r>
            <a:r>
              <a:rPr lang="en-US" dirty="0"/>
              <a:t> investigation or experimentation aimed at: </a:t>
            </a:r>
          </a:p>
          <a:p>
            <a:pPr lvl="1">
              <a:buFont typeface="Arial" panose="020B0604020202020204" pitchFamily="34" charset="0"/>
              <a:buChar char="•"/>
            </a:pPr>
            <a:r>
              <a:rPr lang="en-US" sz="2000" dirty="0"/>
              <a:t>the discovery and interpretation of facts, </a:t>
            </a:r>
          </a:p>
          <a:p>
            <a:pPr lvl="1">
              <a:buFont typeface="Arial" panose="020B0604020202020204" pitchFamily="34" charset="0"/>
              <a:buChar char="•"/>
            </a:pPr>
            <a:r>
              <a:rPr lang="en-US" sz="2000" dirty="0"/>
              <a:t>revision of accepted theories or laws in the light of new facts, or at</a:t>
            </a:r>
          </a:p>
          <a:p>
            <a:pPr lvl="1">
              <a:buFont typeface="Arial" panose="020B0604020202020204" pitchFamily="34" charset="0"/>
              <a:buChar char="•"/>
            </a:pPr>
            <a:r>
              <a:rPr lang="en-US" sz="2000" dirty="0"/>
              <a:t>the practical application of such new or revised theories or laws.</a:t>
            </a:r>
          </a:p>
          <a:p>
            <a:pPr>
              <a:buFont typeface="Arial" panose="020B0604020202020204" pitchFamily="34" charset="0"/>
              <a:buChar char="•"/>
            </a:pPr>
            <a:endParaRPr lang="en-US" b="1" u="sng" dirty="0"/>
          </a:p>
          <a:p>
            <a:pPr marL="227013" indent="-227013">
              <a:buFont typeface="Arial" panose="020B0604020202020204" pitchFamily="34" charset="0"/>
              <a:buChar char="•"/>
            </a:pPr>
            <a:r>
              <a:rPr lang="en-US" b="1" u="sng" dirty="0"/>
              <a:t>Science</a:t>
            </a:r>
            <a:r>
              <a:rPr lang="en-US" dirty="0"/>
              <a:t>:</a:t>
            </a:r>
          </a:p>
          <a:p>
            <a:pPr marL="400050" lvl="1" indent="0">
              <a:buNone/>
            </a:pPr>
            <a:r>
              <a:rPr lang="en-US" dirty="0"/>
              <a:t>the pursuit and application of knowledge and understanding of the natural and social world following a systematic methodology based on evidence.</a:t>
            </a:r>
          </a:p>
          <a:p>
            <a:pPr>
              <a:buFont typeface="Arial" panose="020B0604020202020204" pitchFamily="34" charset="0"/>
              <a:buChar char="•"/>
            </a:pPr>
            <a:endParaRPr lang="en-US" dirty="0"/>
          </a:p>
          <a:p>
            <a:pPr>
              <a:buFont typeface="Arial" panose="020B0604020202020204" pitchFamily="34" charset="0"/>
              <a:buChar char="•"/>
            </a:pPr>
            <a:endParaRPr lang="en-US" dirty="0"/>
          </a:p>
        </p:txBody>
      </p:sp>
      <p:sp>
        <p:nvSpPr>
          <p:cNvPr id="6" name="Rectangle 5"/>
          <p:cNvSpPr/>
          <p:nvPr/>
        </p:nvSpPr>
        <p:spPr>
          <a:xfrm>
            <a:off x="4114800" y="4038600"/>
            <a:ext cx="4572000" cy="307777"/>
          </a:xfrm>
          <a:prstGeom prst="rect">
            <a:avLst/>
          </a:prstGeom>
        </p:spPr>
        <p:txBody>
          <a:bodyPr>
            <a:spAutoFit/>
          </a:bodyPr>
          <a:lstStyle/>
          <a:p>
            <a:r>
              <a:rPr lang="en-US" sz="1400" dirty="0">
                <a:solidFill>
                  <a:schemeClr val="bg1"/>
                </a:solidFill>
              </a:rPr>
              <a:t>http://www.merriam-webster.com/dictionary/research</a:t>
            </a:r>
          </a:p>
        </p:txBody>
      </p:sp>
      <p:sp>
        <p:nvSpPr>
          <p:cNvPr id="2" name="Slide Number Placeholder 1"/>
          <p:cNvSpPr>
            <a:spLocks noGrp="1"/>
          </p:cNvSpPr>
          <p:nvPr>
            <p:ph type="sldNum" sz="quarter" idx="10"/>
          </p:nvPr>
        </p:nvSpPr>
        <p:spPr/>
        <p:txBody>
          <a:bodyPr/>
          <a:lstStyle/>
          <a:p>
            <a:fld id="{970F0956-5B8E-40B4-A8DD-F75AA1D26018}" type="slidenum">
              <a:rPr lang="en-US" smtClean="0"/>
              <a:pPr/>
              <a:t>4</a:t>
            </a:fld>
            <a:endParaRPr lang="en-US"/>
          </a:p>
        </p:txBody>
      </p:sp>
      <p:sp>
        <p:nvSpPr>
          <p:cNvPr id="8" name="Rectangle 7">
            <a:extLst>
              <a:ext uri="{FF2B5EF4-FFF2-40B4-BE49-F238E27FC236}">
                <a16:creationId xmlns:a16="http://schemas.microsoft.com/office/drawing/2014/main" id="{54D3FC7B-3D69-40DA-838D-FEA81F254D01}"/>
              </a:ext>
            </a:extLst>
          </p:cNvPr>
          <p:cNvSpPr/>
          <p:nvPr/>
        </p:nvSpPr>
        <p:spPr>
          <a:xfrm>
            <a:off x="4221178" y="6142808"/>
            <a:ext cx="4572000" cy="307777"/>
          </a:xfrm>
          <a:prstGeom prst="rect">
            <a:avLst/>
          </a:prstGeom>
        </p:spPr>
        <p:txBody>
          <a:bodyPr>
            <a:spAutoFit/>
          </a:bodyPr>
          <a:lstStyle/>
          <a:p>
            <a:r>
              <a:rPr lang="en-US" sz="1400" b="0" dirty="0">
                <a:solidFill>
                  <a:schemeClr val="bg1"/>
                </a:solidFill>
              </a:rPr>
              <a:t>http://sciencecouncil.org/about-us/our-definition-of-science/</a:t>
            </a:r>
          </a:p>
        </p:txBody>
      </p:sp>
    </p:spTree>
    <p:extLst>
      <p:ext uri="{BB962C8B-B14F-4D97-AF65-F5344CB8AC3E}">
        <p14:creationId xmlns:p14="http://schemas.microsoft.com/office/powerpoint/2010/main" val="529861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6"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Science and research</a:t>
            </a:r>
          </a:p>
        </p:txBody>
      </p:sp>
      <p:sp>
        <p:nvSpPr>
          <p:cNvPr id="5" name="Content Placeholder 4"/>
          <p:cNvSpPr>
            <a:spLocks noGrp="1"/>
          </p:cNvSpPr>
          <p:nvPr>
            <p:ph idx="1"/>
          </p:nvPr>
        </p:nvSpPr>
        <p:spPr>
          <a:xfrm>
            <a:off x="228600" y="1676399"/>
            <a:ext cx="8686800" cy="4816475"/>
          </a:xfrm>
        </p:spPr>
        <p:txBody>
          <a:bodyPr/>
          <a:lstStyle/>
          <a:p>
            <a:pPr marL="288925" indent="-288925">
              <a:buFont typeface="Arial" panose="020B0604020202020204" pitchFamily="34" charset="0"/>
              <a:buChar char="•"/>
            </a:pPr>
            <a:r>
              <a:rPr lang="en-US" b="1" u="sng" dirty="0">
                <a:solidFill>
                  <a:srgbClr val="FFFF00"/>
                </a:solidFill>
              </a:rPr>
              <a:t>Research</a:t>
            </a:r>
            <a:r>
              <a:rPr lang="en-US" dirty="0">
                <a:solidFill>
                  <a:srgbClr val="FFFF00"/>
                </a:solidFill>
              </a:rPr>
              <a:t>:</a:t>
            </a:r>
          </a:p>
          <a:p>
            <a:pPr marL="400050" lvl="1" indent="0">
              <a:buNone/>
            </a:pPr>
            <a:r>
              <a:rPr lang="en-US" dirty="0">
                <a:solidFill>
                  <a:srgbClr val="FFFF00"/>
                </a:solidFill>
              </a:rPr>
              <a:t>studious inquiry or examination, </a:t>
            </a:r>
            <a:r>
              <a:rPr lang="en-US" i="1" dirty="0">
                <a:solidFill>
                  <a:srgbClr val="FFFF00"/>
                </a:solidFill>
              </a:rPr>
              <a:t>especially</a:t>
            </a:r>
            <a:r>
              <a:rPr lang="en-US" dirty="0">
                <a:solidFill>
                  <a:srgbClr val="FFFF00"/>
                </a:solidFill>
              </a:rPr>
              <a:t> investigation or experimentation </a:t>
            </a:r>
            <a:r>
              <a:rPr lang="en-US" dirty="0"/>
              <a:t>aimed at: </a:t>
            </a:r>
          </a:p>
          <a:p>
            <a:pPr lvl="1">
              <a:buFont typeface="Arial" panose="020B0604020202020204" pitchFamily="34" charset="0"/>
              <a:buChar char="•"/>
            </a:pPr>
            <a:r>
              <a:rPr lang="en-US" sz="2000" dirty="0">
                <a:solidFill>
                  <a:srgbClr val="00FF00"/>
                </a:solidFill>
              </a:rPr>
              <a:t>the discovery and interpretation of facts, </a:t>
            </a:r>
          </a:p>
          <a:p>
            <a:pPr lvl="1">
              <a:buFont typeface="Arial" panose="020B0604020202020204" pitchFamily="34" charset="0"/>
              <a:buChar char="•"/>
            </a:pPr>
            <a:r>
              <a:rPr lang="en-US" sz="2000" dirty="0">
                <a:solidFill>
                  <a:srgbClr val="00FF00"/>
                </a:solidFill>
              </a:rPr>
              <a:t>revision of accepted theories or laws in the light of new facts, or at</a:t>
            </a:r>
          </a:p>
          <a:p>
            <a:pPr lvl="1">
              <a:buFont typeface="Arial" panose="020B0604020202020204" pitchFamily="34" charset="0"/>
              <a:buChar char="•"/>
            </a:pPr>
            <a:r>
              <a:rPr lang="en-US" sz="2000" dirty="0">
                <a:solidFill>
                  <a:srgbClr val="00FF00"/>
                </a:solidFill>
              </a:rPr>
              <a:t>the practical application of such new or revised theories or laws</a:t>
            </a:r>
            <a:r>
              <a:rPr lang="en-US" sz="2000" dirty="0"/>
              <a:t>.</a:t>
            </a:r>
          </a:p>
          <a:p>
            <a:pPr>
              <a:buFont typeface="Arial" panose="020B0604020202020204" pitchFamily="34" charset="0"/>
              <a:buChar char="•"/>
            </a:pPr>
            <a:endParaRPr lang="en-US" b="1" u="sng" dirty="0"/>
          </a:p>
          <a:p>
            <a:pPr marL="227013" indent="-227013">
              <a:buFont typeface="Arial" panose="020B0604020202020204" pitchFamily="34" charset="0"/>
              <a:buChar char="•"/>
            </a:pPr>
            <a:r>
              <a:rPr lang="en-US" b="1" u="sng" dirty="0">
                <a:solidFill>
                  <a:srgbClr val="00FF00"/>
                </a:solidFill>
              </a:rPr>
              <a:t>Science</a:t>
            </a:r>
            <a:r>
              <a:rPr lang="en-US" dirty="0">
                <a:solidFill>
                  <a:srgbClr val="00FF00"/>
                </a:solidFill>
              </a:rPr>
              <a:t>:</a:t>
            </a:r>
          </a:p>
          <a:p>
            <a:pPr marL="400050" lvl="1" indent="0">
              <a:buNone/>
            </a:pPr>
            <a:r>
              <a:rPr lang="en-US" dirty="0">
                <a:solidFill>
                  <a:srgbClr val="FFFF00"/>
                </a:solidFill>
              </a:rPr>
              <a:t>the pursuit and application </a:t>
            </a:r>
            <a:r>
              <a:rPr lang="en-US" dirty="0"/>
              <a:t>of</a:t>
            </a:r>
            <a:r>
              <a:rPr lang="en-US" dirty="0">
                <a:solidFill>
                  <a:srgbClr val="00FF00"/>
                </a:solidFill>
              </a:rPr>
              <a:t> knowledge and understanding of the natural and social world </a:t>
            </a:r>
            <a:r>
              <a:rPr lang="en-US" dirty="0"/>
              <a:t>following</a:t>
            </a:r>
            <a:r>
              <a:rPr lang="en-US" dirty="0">
                <a:solidFill>
                  <a:srgbClr val="00FF00"/>
                </a:solidFill>
              </a:rPr>
              <a:t> </a:t>
            </a:r>
            <a:r>
              <a:rPr lang="en-US" dirty="0">
                <a:solidFill>
                  <a:srgbClr val="FFFF00"/>
                </a:solidFill>
              </a:rPr>
              <a:t>a </a:t>
            </a:r>
            <a:r>
              <a:rPr lang="en-US" dirty="0">
                <a:solidFill>
                  <a:srgbClr val="FFC000"/>
                </a:solidFill>
              </a:rPr>
              <a:t>systematic methodology based on evidence</a:t>
            </a:r>
            <a:r>
              <a:rPr lang="en-US" dirty="0"/>
              <a:t>.</a:t>
            </a:r>
          </a:p>
          <a:p>
            <a:pPr>
              <a:buFont typeface="Arial" panose="020B0604020202020204" pitchFamily="34" charset="0"/>
              <a:buChar char="•"/>
            </a:pPr>
            <a:endParaRPr lang="en-US" dirty="0"/>
          </a:p>
          <a:p>
            <a:pPr>
              <a:buFont typeface="Arial" panose="020B0604020202020204" pitchFamily="34" charset="0"/>
              <a:buChar char="•"/>
            </a:pPr>
            <a:endParaRPr lang="en-US" dirty="0"/>
          </a:p>
        </p:txBody>
      </p:sp>
      <p:sp>
        <p:nvSpPr>
          <p:cNvPr id="6" name="Rectangle 5"/>
          <p:cNvSpPr/>
          <p:nvPr/>
        </p:nvSpPr>
        <p:spPr>
          <a:xfrm>
            <a:off x="4114800" y="4038600"/>
            <a:ext cx="4572000" cy="307777"/>
          </a:xfrm>
          <a:prstGeom prst="rect">
            <a:avLst/>
          </a:prstGeom>
        </p:spPr>
        <p:txBody>
          <a:bodyPr>
            <a:spAutoFit/>
          </a:bodyPr>
          <a:lstStyle/>
          <a:p>
            <a:r>
              <a:rPr lang="en-US" sz="1400" dirty="0">
                <a:solidFill>
                  <a:schemeClr val="bg1"/>
                </a:solidFill>
              </a:rPr>
              <a:t>http://www.merriam-webster.com/dictionary/research</a:t>
            </a:r>
          </a:p>
        </p:txBody>
      </p:sp>
      <p:sp>
        <p:nvSpPr>
          <p:cNvPr id="2" name="Slide Number Placeholder 1"/>
          <p:cNvSpPr>
            <a:spLocks noGrp="1"/>
          </p:cNvSpPr>
          <p:nvPr>
            <p:ph type="sldNum" sz="quarter" idx="10"/>
          </p:nvPr>
        </p:nvSpPr>
        <p:spPr/>
        <p:txBody>
          <a:bodyPr/>
          <a:lstStyle/>
          <a:p>
            <a:fld id="{970F0956-5B8E-40B4-A8DD-F75AA1D26018}" type="slidenum">
              <a:rPr lang="en-US" smtClean="0"/>
              <a:pPr/>
              <a:t>5</a:t>
            </a:fld>
            <a:endParaRPr lang="en-US"/>
          </a:p>
        </p:txBody>
      </p:sp>
      <p:sp>
        <p:nvSpPr>
          <p:cNvPr id="8" name="Rectangle 7">
            <a:extLst>
              <a:ext uri="{FF2B5EF4-FFF2-40B4-BE49-F238E27FC236}">
                <a16:creationId xmlns:a16="http://schemas.microsoft.com/office/drawing/2014/main" id="{54D3FC7B-3D69-40DA-838D-FEA81F254D01}"/>
              </a:ext>
            </a:extLst>
          </p:cNvPr>
          <p:cNvSpPr/>
          <p:nvPr/>
        </p:nvSpPr>
        <p:spPr>
          <a:xfrm>
            <a:off x="4221178" y="6142808"/>
            <a:ext cx="4572000" cy="307777"/>
          </a:xfrm>
          <a:prstGeom prst="rect">
            <a:avLst/>
          </a:prstGeom>
        </p:spPr>
        <p:txBody>
          <a:bodyPr>
            <a:spAutoFit/>
          </a:bodyPr>
          <a:lstStyle/>
          <a:p>
            <a:r>
              <a:rPr lang="en-US" sz="1400" b="0" dirty="0">
                <a:solidFill>
                  <a:schemeClr val="bg1"/>
                </a:solidFill>
              </a:rPr>
              <a:t>http://sciencecouncil.org/about-us/our-definition-of-science/</a:t>
            </a:r>
          </a:p>
        </p:txBody>
      </p:sp>
    </p:spTree>
    <p:extLst>
      <p:ext uri="{BB962C8B-B14F-4D97-AF65-F5344CB8AC3E}">
        <p14:creationId xmlns:p14="http://schemas.microsoft.com/office/powerpoint/2010/main" val="7571100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AutoShape 2"/>
          <p:cNvSpPr>
            <a:spLocks noGrp="1" noChangeArrowheads="1"/>
          </p:cNvSpPr>
          <p:nvPr>
            <p:ph type="title"/>
          </p:nvPr>
        </p:nvSpPr>
        <p:spPr/>
        <p:txBody>
          <a:bodyPr/>
          <a:lstStyle/>
          <a:p>
            <a:pPr eaLnBrk="1" hangingPunct="1"/>
            <a:r>
              <a:rPr lang="en-US" dirty="0"/>
              <a:t>Data generation and use</a:t>
            </a:r>
          </a:p>
        </p:txBody>
      </p:sp>
      <p:grpSp>
        <p:nvGrpSpPr>
          <p:cNvPr id="2" name="Group 3"/>
          <p:cNvGrpSpPr>
            <a:grpSpLocks/>
          </p:cNvGrpSpPr>
          <p:nvPr/>
        </p:nvGrpSpPr>
        <p:grpSpPr bwMode="auto">
          <a:xfrm>
            <a:off x="4006850" y="2090738"/>
            <a:ext cx="1077913" cy="1262062"/>
            <a:chOff x="3170" y="2938"/>
            <a:chExt cx="679" cy="795"/>
          </a:xfrm>
        </p:grpSpPr>
        <p:sp>
          <p:nvSpPr>
            <p:cNvPr id="7444" name="Oval 4"/>
            <p:cNvSpPr>
              <a:spLocks noChangeArrowheads="1"/>
            </p:cNvSpPr>
            <p:nvPr/>
          </p:nvSpPr>
          <p:spPr bwMode="auto">
            <a:xfrm flipH="1">
              <a:off x="3170" y="3006"/>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45" name="Oval 5"/>
            <p:cNvSpPr>
              <a:spLocks noChangeArrowheads="1"/>
            </p:cNvSpPr>
            <p:nvPr/>
          </p:nvSpPr>
          <p:spPr bwMode="auto">
            <a:xfrm flipH="1">
              <a:off x="3267" y="3103"/>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46" name="Oval 6"/>
            <p:cNvSpPr>
              <a:spLocks noChangeArrowheads="1"/>
            </p:cNvSpPr>
            <p:nvPr/>
          </p:nvSpPr>
          <p:spPr bwMode="auto">
            <a:xfrm flipH="1">
              <a:off x="3412" y="3151"/>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47" name="Oval 7"/>
            <p:cNvSpPr>
              <a:spLocks noChangeArrowheads="1"/>
            </p:cNvSpPr>
            <p:nvPr/>
          </p:nvSpPr>
          <p:spPr bwMode="auto">
            <a:xfrm flipH="1">
              <a:off x="3218" y="3297"/>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48" name="Oval 8"/>
            <p:cNvSpPr>
              <a:spLocks noChangeArrowheads="1"/>
            </p:cNvSpPr>
            <p:nvPr/>
          </p:nvSpPr>
          <p:spPr bwMode="auto">
            <a:xfrm flipH="1">
              <a:off x="3558" y="3442"/>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49" name="Oval 9"/>
            <p:cNvSpPr>
              <a:spLocks noChangeArrowheads="1"/>
            </p:cNvSpPr>
            <p:nvPr/>
          </p:nvSpPr>
          <p:spPr bwMode="auto">
            <a:xfrm flipH="1">
              <a:off x="3655" y="3248"/>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0" name="Oval 10"/>
            <p:cNvSpPr>
              <a:spLocks noChangeArrowheads="1"/>
            </p:cNvSpPr>
            <p:nvPr/>
          </p:nvSpPr>
          <p:spPr bwMode="auto">
            <a:xfrm flipH="1">
              <a:off x="3461" y="3394"/>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1" name="Oval 11"/>
            <p:cNvSpPr>
              <a:spLocks noChangeArrowheads="1"/>
            </p:cNvSpPr>
            <p:nvPr/>
          </p:nvSpPr>
          <p:spPr bwMode="auto">
            <a:xfrm flipH="1">
              <a:off x="3558" y="3054"/>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2" name="Oval 12"/>
            <p:cNvSpPr>
              <a:spLocks noChangeArrowheads="1"/>
            </p:cNvSpPr>
            <p:nvPr/>
          </p:nvSpPr>
          <p:spPr bwMode="auto">
            <a:xfrm flipH="1">
              <a:off x="3267" y="3103"/>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3" name="Oval 13"/>
            <p:cNvSpPr>
              <a:spLocks noChangeArrowheads="1"/>
            </p:cNvSpPr>
            <p:nvPr/>
          </p:nvSpPr>
          <p:spPr bwMode="auto">
            <a:xfrm flipH="1">
              <a:off x="3364" y="3200"/>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4" name="Oval 14"/>
            <p:cNvSpPr>
              <a:spLocks noChangeArrowheads="1"/>
            </p:cNvSpPr>
            <p:nvPr/>
          </p:nvSpPr>
          <p:spPr bwMode="auto">
            <a:xfrm flipH="1">
              <a:off x="3509" y="3248"/>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5" name="Oval 15"/>
            <p:cNvSpPr>
              <a:spLocks noChangeArrowheads="1"/>
            </p:cNvSpPr>
            <p:nvPr/>
          </p:nvSpPr>
          <p:spPr bwMode="auto">
            <a:xfrm flipH="1">
              <a:off x="3315" y="3394"/>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6" name="Oval 16"/>
            <p:cNvSpPr>
              <a:spLocks noChangeArrowheads="1"/>
            </p:cNvSpPr>
            <p:nvPr/>
          </p:nvSpPr>
          <p:spPr bwMode="auto">
            <a:xfrm flipH="1">
              <a:off x="3655" y="3539"/>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7" name="Oval 17"/>
            <p:cNvSpPr>
              <a:spLocks noChangeArrowheads="1"/>
            </p:cNvSpPr>
            <p:nvPr/>
          </p:nvSpPr>
          <p:spPr bwMode="auto">
            <a:xfrm flipH="1">
              <a:off x="3655" y="3442"/>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8" name="Oval 18"/>
            <p:cNvSpPr>
              <a:spLocks noChangeArrowheads="1"/>
            </p:cNvSpPr>
            <p:nvPr/>
          </p:nvSpPr>
          <p:spPr bwMode="auto">
            <a:xfrm flipH="1">
              <a:off x="3266" y="3539"/>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9" name="Oval 19"/>
            <p:cNvSpPr>
              <a:spLocks noChangeArrowheads="1"/>
            </p:cNvSpPr>
            <p:nvPr/>
          </p:nvSpPr>
          <p:spPr bwMode="auto">
            <a:xfrm flipH="1">
              <a:off x="3655" y="3151"/>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0" name="Oval 20"/>
            <p:cNvSpPr>
              <a:spLocks noChangeArrowheads="1"/>
            </p:cNvSpPr>
            <p:nvPr/>
          </p:nvSpPr>
          <p:spPr bwMode="auto">
            <a:xfrm flipH="1">
              <a:off x="3364" y="3200"/>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1" name="Oval 21"/>
            <p:cNvSpPr>
              <a:spLocks noChangeArrowheads="1"/>
            </p:cNvSpPr>
            <p:nvPr/>
          </p:nvSpPr>
          <p:spPr bwMode="auto">
            <a:xfrm flipH="1">
              <a:off x="3461" y="3297"/>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2" name="Oval 22"/>
            <p:cNvSpPr>
              <a:spLocks noChangeArrowheads="1"/>
            </p:cNvSpPr>
            <p:nvPr/>
          </p:nvSpPr>
          <p:spPr bwMode="auto">
            <a:xfrm flipH="1">
              <a:off x="3606" y="3345"/>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3" name="Oval 23"/>
            <p:cNvSpPr>
              <a:spLocks noChangeArrowheads="1"/>
            </p:cNvSpPr>
            <p:nvPr/>
          </p:nvSpPr>
          <p:spPr bwMode="auto">
            <a:xfrm flipH="1">
              <a:off x="3412" y="3491"/>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4" name="Oval 24"/>
            <p:cNvSpPr>
              <a:spLocks noChangeArrowheads="1"/>
            </p:cNvSpPr>
            <p:nvPr/>
          </p:nvSpPr>
          <p:spPr bwMode="auto">
            <a:xfrm flipH="1">
              <a:off x="3752" y="3636"/>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5" name="Oval 25"/>
            <p:cNvSpPr>
              <a:spLocks noChangeArrowheads="1"/>
            </p:cNvSpPr>
            <p:nvPr/>
          </p:nvSpPr>
          <p:spPr bwMode="auto">
            <a:xfrm flipH="1">
              <a:off x="3752" y="3539"/>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6" name="Oval 26"/>
            <p:cNvSpPr>
              <a:spLocks noChangeArrowheads="1"/>
            </p:cNvSpPr>
            <p:nvPr/>
          </p:nvSpPr>
          <p:spPr bwMode="auto">
            <a:xfrm flipH="1">
              <a:off x="3655" y="3588"/>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7" name="Oval 27"/>
            <p:cNvSpPr>
              <a:spLocks noChangeArrowheads="1"/>
            </p:cNvSpPr>
            <p:nvPr/>
          </p:nvSpPr>
          <p:spPr bwMode="auto">
            <a:xfrm flipH="1">
              <a:off x="3752" y="3248"/>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8" name="Oval 28"/>
            <p:cNvSpPr>
              <a:spLocks noChangeArrowheads="1"/>
            </p:cNvSpPr>
            <p:nvPr/>
          </p:nvSpPr>
          <p:spPr bwMode="auto">
            <a:xfrm flipH="1">
              <a:off x="3315" y="2938"/>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9" name="Oval 29"/>
            <p:cNvSpPr>
              <a:spLocks noChangeArrowheads="1"/>
            </p:cNvSpPr>
            <p:nvPr/>
          </p:nvSpPr>
          <p:spPr bwMode="auto">
            <a:xfrm flipH="1">
              <a:off x="3412" y="3035"/>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70" name="Oval 30"/>
            <p:cNvSpPr>
              <a:spLocks noChangeArrowheads="1"/>
            </p:cNvSpPr>
            <p:nvPr/>
          </p:nvSpPr>
          <p:spPr bwMode="auto">
            <a:xfrm flipH="1">
              <a:off x="3557" y="3083"/>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71" name="Oval 31"/>
            <p:cNvSpPr>
              <a:spLocks noChangeArrowheads="1"/>
            </p:cNvSpPr>
            <p:nvPr/>
          </p:nvSpPr>
          <p:spPr bwMode="auto">
            <a:xfrm flipH="1">
              <a:off x="3363" y="3229"/>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72" name="Oval 32"/>
            <p:cNvSpPr>
              <a:spLocks noChangeArrowheads="1"/>
            </p:cNvSpPr>
            <p:nvPr/>
          </p:nvSpPr>
          <p:spPr bwMode="auto">
            <a:xfrm flipH="1">
              <a:off x="3703" y="3374"/>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73" name="Oval 33"/>
            <p:cNvSpPr>
              <a:spLocks noChangeArrowheads="1"/>
            </p:cNvSpPr>
            <p:nvPr/>
          </p:nvSpPr>
          <p:spPr bwMode="auto">
            <a:xfrm flipH="1">
              <a:off x="3703" y="3277"/>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74" name="Oval 34"/>
            <p:cNvSpPr>
              <a:spLocks noChangeArrowheads="1"/>
            </p:cNvSpPr>
            <p:nvPr/>
          </p:nvSpPr>
          <p:spPr bwMode="auto">
            <a:xfrm flipH="1">
              <a:off x="3606" y="3326"/>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75" name="Oval 35"/>
            <p:cNvSpPr>
              <a:spLocks noChangeArrowheads="1"/>
            </p:cNvSpPr>
            <p:nvPr/>
          </p:nvSpPr>
          <p:spPr bwMode="auto">
            <a:xfrm flipH="1">
              <a:off x="3703" y="2986"/>
              <a:ext cx="97" cy="97"/>
            </a:xfrm>
            <a:prstGeom prst="ellipse">
              <a:avLst/>
            </a:prstGeom>
            <a:solidFill>
              <a:srgbClr val="FF9933"/>
            </a:solidFill>
            <a:ln w="9525">
              <a:solidFill>
                <a:schemeClr val="bg1"/>
              </a:solidFill>
              <a:round/>
              <a:headEnd/>
              <a:tailEnd/>
            </a:ln>
          </p:spPr>
          <p:txBody>
            <a:bodyPr wrap="none" anchor="ctr"/>
            <a:lstStyle/>
            <a:p>
              <a:endParaRPr lang="en-US"/>
            </a:p>
          </p:txBody>
        </p:sp>
      </p:grpSp>
      <p:sp>
        <p:nvSpPr>
          <p:cNvPr id="1055780" name="Text Box 36"/>
          <p:cNvSpPr txBox="1">
            <a:spLocks noChangeArrowheads="1"/>
          </p:cNvSpPr>
          <p:nvPr/>
        </p:nvSpPr>
        <p:spPr bwMode="auto">
          <a:xfrm>
            <a:off x="685800" y="3413125"/>
            <a:ext cx="1727200" cy="701675"/>
          </a:xfrm>
          <a:prstGeom prst="rect">
            <a:avLst/>
          </a:prstGeom>
          <a:noFill/>
          <a:ln w="9525">
            <a:noFill/>
            <a:miter lim="800000"/>
            <a:headEnd/>
            <a:tailEnd/>
          </a:ln>
        </p:spPr>
        <p:txBody>
          <a:bodyPr wrap="none">
            <a:spAutoFit/>
          </a:bodyPr>
          <a:lstStyle/>
          <a:p>
            <a:r>
              <a:rPr lang="en-US" sz="2000">
                <a:solidFill>
                  <a:schemeClr val="bg1"/>
                </a:solidFill>
              </a:rPr>
              <a:t>observation &amp;</a:t>
            </a:r>
          </a:p>
          <a:p>
            <a:r>
              <a:rPr lang="en-US" sz="2000">
                <a:solidFill>
                  <a:schemeClr val="bg1"/>
                </a:solidFill>
              </a:rPr>
              <a:t>measurement</a:t>
            </a:r>
          </a:p>
        </p:txBody>
      </p:sp>
      <p:grpSp>
        <p:nvGrpSpPr>
          <p:cNvPr id="3" name="Group 37"/>
          <p:cNvGrpSpPr>
            <a:grpSpLocks/>
          </p:cNvGrpSpPr>
          <p:nvPr/>
        </p:nvGrpSpPr>
        <p:grpSpPr bwMode="auto">
          <a:xfrm>
            <a:off x="5057775" y="1916113"/>
            <a:ext cx="3849688" cy="1187450"/>
            <a:chOff x="3186" y="1207"/>
            <a:chExt cx="2425" cy="748"/>
          </a:xfrm>
        </p:grpSpPr>
        <p:sp>
          <p:nvSpPr>
            <p:cNvPr id="7408" name="AutoShape 38"/>
            <p:cNvSpPr>
              <a:spLocks noChangeArrowheads="1"/>
            </p:cNvSpPr>
            <p:nvPr/>
          </p:nvSpPr>
          <p:spPr bwMode="auto">
            <a:xfrm>
              <a:off x="4136" y="1301"/>
              <a:ext cx="1475" cy="654"/>
            </a:xfrm>
            <a:prstGeom prst="cube">
              <a:avLst>
                <a:gd name="adj" fmla="val 75843"/>
              </a:avLst>
            </a:prstGeom>
            <a:noFill/>
            <a:ln w="9525">
              <a:solidFill>
                <a:schemeClr val="bg1"/>
              </a:solidFill>
              <a:miter lim="800000"/>
              <a:headEnd/>
              <a:tailEnd/>
            </a:ln>
          </p:spPr>
          <p:txBody>
            <a:bodyPr wrap="none" anchor="ctr"/>
            <a:lstStyle/>
            <a:p>
              <a:endParaRPr lang="en-US"/>
            </a:p>
          </p:txBody>
        </p:sp>
        <p:grpSp>
          <p:nvGrpSpPr>
            <p:cNvPr id="4" name="Group 39"/>
            <p:cNvGrpSpPr>
              <a:grpSpLocks/>
            </p:cNvGrpSpPr>
            <p:nvPr/>
          </p:nvGrpSpPr>
          <p:grpSpPr bwMode="auto">
            <a:xfrm>
              <a:off x="4308" y="1360"/>
              <a:ext cx="1233" cy="468"/>
              <a:chOff x="3968" y="1662"/>
              <a:chExt cx="1233" cy="748"/>
            </a:xfrm>
          </p:grpSpPr>
          <p:sp>
            <p:nvSpPr>
              <p:cNvPr id="7412" name="Oval 40"/>
              <p:cNvSpPr>
                <a:spLocks noChangeArrowheads="1"/>
              </p:cNvSpPr>
              <p:nvPr/>
            </p:nvSpPr>
            <p:spPr bwMode="auto">
              <a:xfrm flipH="1">
                <a:off x="4017" y="1857"/>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13" name="Oval 41"/>
              <p:cNvSpPr>
                <a:spLocks noChangeArrowheads="1"/>
              </p:cNvSpPr>
              <p:nvPr/>
            </p:nvSpPr>
            <p:spPr bwMode="auto">
              <a:xfrm flipH="1">
                <a:off x="4211" y="1828"/>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14" name="Oval 42"/>
              <p:cNvSpPr>
                <a:spLocks noChangeArrowheads="1"/>
              </p:cNvSpPr>
              <p:nvPr/>
            </p:nvSpPr>
            <p:spPr bwMode="auto">
              <a:xfrm flipH="1">
                <a:off x="4356" y="1876"/>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15" name="Oval 43"/>
              <p:cNvSpPr>
                <a:spLocks noChangeArrowheads="1"/>
              </p:cNvSpPr>
              <p:nvPr/>
            </p:nvSpPr>
            <p:spPr bwMode="auto">
              <a:xfrm flipH="1">
                <a:off x="4162" y="1983"/>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16" name="Oval 44"/>
              <p:cNvSpPr>
                <a:spLocks noChangeArrowheads="1"/>
              </p:cNvSpPr>
              <p:nvPr/>
            </p:nvSpPr>
            <p:spPr bwMode="auto">
              <a:xfrm flipH="1">
                <a:off x="4355" y="2196"/>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17" name="Oval 45"/>
              <p:cNvSpPr>
                <a:spLocks noChangeArrowheads="1"/>
              </p:cNvSpPr>
              <p:nvPr/>
            </p:nvSpPr>
            <p:spPr bwMode="auto">
              <a:xfrm flipH="1">
                <a:off x="4599" y="1973"/>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18" name="Oval 46"/>
              <p:cNvSpPr>
                <a:spLocks noChangeArrowheads="1"/>
              </p:cNvSpPr>
              <p:nvPr/>
            </p:nvSpPr>
            <p:spPr bwMode="auto">
              <a:xfrm flipH="1">
                <a:off x="4405" y="2119"/>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19" name="Oval 47"/>
              <p:cNvSpPr>
                <a:spLocks noChangeArrowheads="1"/>
              </p:cNvSpPr>
              <p:nvPr/>
            </p:nvSpPr>
            <p:spPr bwMode="auto">
              <a:xfrm flipH="1">
                <a:off x="4550" y="1722"/>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20" name="Oval 48"/>
              <p:cNvSpPr>
                <a:spLocks noChangeArrowheads="1"/>
              </p:cNvSpPr>
              <p:nvPr/>
            </p:nvSpPr>
            <p:spPr bwMode="auto">
              <a:xfrm flipH="1">
                <a:off x="4211" y="1828"/>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21" name="Oval 49"/>
              <p:cNvSpPr>
                <a:spLocks noChangeArrowheads="1"/>
              </p:cNvSpPr>
              <p:nvPr/>
            </p:nvSpPr>
            <p:spPr bwMode="auto">
              <a:xfrm flipH="1">
                <a:off x="4308" y="1925"/>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22" name="Oval 50"/>
              <p:cNvSpPr>
                <a:spLocks noChangeArrowheads="1"/>
              </p:cNvSpPr>
              <p:nvPr/>
            </p:nvSpPr>
            <p:spPr bwMode="auto">
              <a:xfrm flipH="1">
                <a:off x="4453" y="1973"/>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23" name="Oval 51"/>
              <p:cNvSpPr>
                <a:spLocks noChangeArrowheads="1"/>
              </p:cNvSpPr>
              <p:nvPr/>
            </p:nvSpPr>
            <p:spPr bwMode="auto">
              <a:xfrm flipH="1">
                <a:off x="4259" y="2119"/>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24" name="Oval 52"/>
              <p:cNvSpPr>
                <a:spLocks noChangeArrowheads="1"/>
              </p:cNvSpPr>
              <p:nvPr/>
            </p:nvSpPr>
            <p:spPr bwMode="auto">
              <a:xfrm flipH="1">
                <a:off x="4599" y="2264"/>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25" name="Oval 53"/>
              <p:cNvSpPr>
                <a:spLocks noChangeArrowheads="1"/>
              </p:cNvSpPr>
              <p:nvPr/>
            </p:nvSpPr>
            <p:spPr bwMode="auto">
              <a:xfrm flipH="1">
                <a:off x="4550" y="2196"/>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26" name="Oval 54"/>
              <p:cNvSpPr>
                <a:spLocks noChangeArrowheads="1"/>
              </p:cNvSpPr>
              <p:nvPr/>
            </p:nvSpPr>
            <p:spPr bwMode="auto">
              <a:xfrm flipH="1">
                <a:off x="3968" y="2178"/>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27" name="Oval 55"/>
              <p:cNvSpPr>
                <a:spLocks noChangeArrowheads="1"/>
              </p:cNvSpPr>
              <p:nvPr/>
            </p:nvSpPr>
            <p:spPr bwMode="auto">
              <a:xfrm flipH="1">
                <a:off x="4599" y="1876"/>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28" name="Oval 56"/>
              <p:cNvSpPr>
                <a:spLocks noChangeArrowheads="1"/>
              </p:cNvSpPr>
              <p:nvPr/>
            </p:nvSpPr>
            <p:spPr bwMode="auto">
              <a:xfrm flipH="1">
                <a:off x="4308" y="1925"/>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29" name="Oval 57"/>
              <p:cNvSpPr>
                <a:spLocks noChangeArrowheads="1"/>
              </p:cNvSpPr>
              <p:nvPr/>
            </p:nvSpPr>
            <p:spPr bwMode="auto">
              <a:xfrm flipH="1">
                <a:off x="4405" y="2022"/>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30" name="Oval 58"/>
              <p:cNvSpPr>
                <a:spLocks noChangeArrowheads="1"/>
              </p:cNvSpPr>
              <p:nvPr/>
            </p:nvSpPr>
            <p:spPr bwMode="auto">
              <a:xfrm flipH="1">
                <a:off x="4550" y="2070"/>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31" name="Oval 59"/>
              <p:cNvSpPr>
                <a:spLocks noChangeArrowheads="1"/>
              </p:cNvSpPr>
              <p:nvPr/>
            </p:nvSpPr>
            <p:spPr bwMode="auto">
              <a:xfrm flipH="1">
                <a:off x="4162" y="2226"/>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32" name="Oval 60"/>
              <p:cNvSpPr>
                <a:spLocks noChangeArrowheads="1"/>
              </p:cNvSpPr>
              <p:nvPr/>
            </p:nvSpPr>
            <p:spPr bwMode="auto">
              <a:xfrm flipH="1">
                <a:off x="5104" y="1886"/>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33" name="Oval 61"/>
              <p:cNvSpPr>
                <a:spLocks noChangeArrowheads="1"/>
              </p:cNvSpPr>
              <p:nvPr/>
            </p:nvSpPr>
            <p:spPr bwMode="auto">
              <a:xfrm flipH="1">
                <a:off x="4890" y="2129"/>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34" name="Oval 62"/>
              <p:cNvSpPr>
                <a:spLocks noChangeArrowheads="1"/>
              </p:cNvSpPr>
              <p:nvPr/>
            </p:nvSpPr>
            <p:spPr bwMode="auto">
              <a:xfrm flipH="1">
                <a:off x="4599" y="2313"/>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35" name="Oval 63"/>
              <p:cNvSpPr>
                <a:spLocks noChangeArrowheads="1"/>
              </p:cNvSpPr>
              <p:nvPr/>
            </p:nvSpPr>
            <p:spPr bwMode="auto">
              <a:xfrm flipH="1">
                <a:off x="4890" y="1838"/>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36" name="Oval 64"/>
              <p:cNvSpPr>
                <a:spLocks noChangeArrowheads="1"/>
              </p:cNvSpPr>
              <p:nvPr/>
            </p:nvSpPr>
            <p:spPr bwMode="auto">
              <a:xfrm flipH="1">
                <a:off x="4259" y="1692"/>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37" name="Oval 65"/>
              <p:cNvSpPr>
                <a:spLocks noChangeArrowheads="1"/>
              </p:cNvSpPr>
              <p:nvPr/>
            </p:nvSpPr>
            <p:spPr bwMode="auto">
              <a:xfrm flipH="1">
                <a:off x="4452" y="1770"/>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38" name="Oval 66"/>
              <p:cNvSpPr>
                <a:spLocks noChangeArrowheads="1"/>
              </p:cNvSpPr>
              <p:nvPr/>
            </p:nvSpPr>
            <p:spPr bwMode="auto">
              <a:xfrm flipH="1">
                <a:off x="4744" y="1769"/>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39" name="Oval 67"/>
              <p:cNvSpPr>
                <a:spLocks noChangeArrowheads="1"/>
              </p:cNvSpPr>
              <p:nvPr/>
            </p:nvSpPr>
            <p:spPr bwMode="auto">
              <a:xfrm flipH="1">
                <a:off x="4017" y="2012"/>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40" name="Oval 68"/>
              <p:cNvSpPr>
                <a:spLocks noChangeArrowheads="1"/>
              </p:cNvSpPr>
              <p:nvPr/>
            </p:nvSpPr>
            <p:spPr bwMode="auto">
              <a:xfrm flipH="1">
                <a:off x="4647" y="2099"/>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41" name="Oval 69"/>
              <p:cNvSpPr>
                <a:spLocks noChangeArrowheads="1"/>
              </p:cNvSpPr>
              <p:nvPr/>
            </p:nvSpPr>
            <p:spPr bwMode="auto">
              <a:xfrm flipH="1">
                <a:off x="4793" y="1916"/>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42" name="Oval 70"/>
              <p:cNvSpPr>
                <a:spLocks noChangeArrowheads="1"/>
              </p:cNvSpPr>
              <p:nvPr/>
            </p:nvSpPr>
            <p:spPr bwMode="auto">
              <a:xfrm flipH="1">
                <a:off x="4550" y="2051"/>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43" name="Oval 71"/>
              <p:cNvSpPr>
                <a:spLocks noChangeArrowheads="1"/>
              </p:cNvSpPr>
              <p:nvPr/>
            </p:nvSpPr>
            <p:spPr bwMode="auto">
              <a:xfrm flipH="1">
                <a:off x="4696" y="1662"/>
                <a:ext cx="97" cy="97"/>
              </a:xfrm>
              <a:prstGeom prst="ellipse">
                <a:avLst/>
              </a:prstGeom>
              <a:solidFill>
                <a:srgbClr val="FF3300"/>
              </a:solidFill>
              <a:ln w="9525">
                <a:solidFill>
                  <a:schemeClr val="bg1"/>
                </a:solidFill>
                <a:round/>
                <a:headEnd/>
                <a:tailEnd/>
              </a:ln>
            </p:spPr>
            <p:txBody>
              <a:bodyPr wrap="none" anchor="ctr"/>
              <a:lstStyle/>
              <a:p>
                <a:endParaRPr lang="en-US"/>
              </a:p>
            </p:txBody>
          </p:sp>
        </p:grpSp>
        <p:sp>
          <p:nvSpPr>
            <p:cNvPr id="7410" name="AutoShape 72"/>
            <p:cNvSpPr>
              <a:spLocks noChangeArrowheads="1"/>
            </p:cNvSpPr>
            <p:nvPr/>
          </p:nvSpPr>
          <p:spPr bwMode="auto">
            <a:xfrm>
              <a:off x="3411" y="1635"/>
              <a:ext cx="629" cy="311"/>
            </a:xfrm>
            <a:prstGeom prst="rightArrow">
              <a:avLst>
                <a:gd name="adj1" fmla="val 50000"/>
                <a:gd name="adj2" fmla="val 50563"/>
              </a:avLst>
            </a:prstGeom>
            <a:gradFill rotWithShape="1">
              <a:gsLst>
                <a:gs pos="0">
                  <a:srgbClr val="FF9933"/>
                </a:gs>
                <a:gs pos="100000">
                  <a:srgbClr val="FF3300"/>
                </a:gs>
              </a:gsLst>
              <a:lin ang="0" scaled="1"/>
            </a:gradFill>
            <a:ln w="9525">
              <a:noFill/>
              <a:miter lim="800000"/>
              <a:headEnd/>
              <a:tailEnd/>
            </a:ln>
          </p:spPr>
          <p:txBody>
            <a:bodyPr wrap="none" anchor="ctr"/>
            <a:lstStyle/>
            <a:p>
              <a:endParaRPr lang="en-US"/>
            </a:p>
          </p:txBody>
        </p:sp>
        <p:sp>
          <p:nvSpPr>
            <p:cNvPr id="7411" name="Text Box 73"/>
            <p:cNvSpPr txBox="1">
              <a:spLocks noChangeArrowheads="1"/>
            </p:cNvSpPr>
            <p:nvPr/>
          </p:nvSpPr>
          <p:spPr bwMode="auto">
            <a:xfrm>
              <a:off x="3186" y="1207"/>
              <a:ext cx="977" cy="442"/>
            </a:xfrm>
            <a:prstGeom prst="rect">
              <a:avLst/>
            </a:prstGeom>
            <a:noFill/>
            <a:ln w="9525">
              <a:noFill/>
              <a:miter lim="800000"/>
              <a:headEnd/>
              <a:tailEnd/>
            </a:ln>
          </p:spPr>
          <p:txBody>
            <a:bodyPr wrap="none">
              <a:spAutoFit/>
            </a:bodyPr>
            <a:lstStyle/>
            <a:p>
              <a:r>
                <a:rPr lang="en-US" sz="2000">
                  <a:solidFill>
                    <a:schemeClr val="bg1"/>
                  </a:solidFill>
                </a:rPr>
                <a:t>data</a:t>
              </a:r>
            </a:p>
            <a:p>
              <a:r>
                <a:rPr lang="en-US" sz="2000">
                  <a:solidFill>
                    <a:schemeClr val="bg1"/>
                  </a:solidFill>
                </a:rPr>
                <a:t>organization</a:t>
              </a:r>
            </a:p>
          </p:txBody>
        </p:sp>
      </p:grpSp>
      <p:grpSp>
        <p:nvGrpSpPr>
          <p:cNvPr id="5" name="Group 74"/>
          <p:cNvGrpSpPr>
            <a:grpSpLocks/>
          </p:cNvGrpSpPr>
          <p:nvPr/>
        </p:nvGrpSpPr>
        <p:grpSpPr bwMode="auto">
          <a:xfrm>
            <a:off x="6992938" y="3044825"/>
            <a:ext cx="2149475" cy="1670050"/>
            <a:chOff x="4405" y="1918"/>
            <a:chExt cx="1354" cy="1052"/>
          </a:xfrm>
        </p:grpSpPr>
        <p:grpSp>
          <p:nvGrpSpPr>
            <p:cNvPr id="6" name="Group 75"/>
            <p:cNvGrpSpPr>
              <a:grpSpLocks/>
            </p:cNvGrpSpPr>
            <p:nvPr/>
          </p:nvGrpSpPr>
          <p:grpSpPr bwMode="auto">
            <a:xfrm>
              <a:off x="4405" y="2498"/>
              <a:ext cx="746" cy="472"/>
              <a:chOff x="4136" y="2679"/>
              <a:chExt cx="1191" cy="943"/>
            </a:xfrm>
          </p:grpSpPr>
          <p:sp>
            <p:nvSpPr>
              <p:cNvPr id="7395" name="AutoShape 76"/>
              <p:cNvSpPr>
                <a:spLocks noChangeArrowheads="1"/>
              </p:cNvSpPr>
              <p:nvPr/>
            </p:nvSpPr>
            <p:spPr bwMode="auto">
              <a:xfrm>
                <a:off x="4226" y="2955"/>
                <a:ext cx="162" cy="96"/>
              </a:xfrm>
              <a:prstGeom prst="roundRect">
                <a:avLst>
                  <a:gd name="adj" fmla="val 50000"/>
                </a:avLst>
              </a:prstGeom>
              <a:solidFill>
                <a:schemeClr val="hlink"/>
              </a:solidFill>
              <a:ln w="9525">
                <a:noFill/>
                <a:round/>
                <a:headEnd/>
                <a:tailEnd/>
              </a:ln>
            </p:spPr>
            <p:txBody>
              <a:bodyPr wrap="none" anchor="ctr"/>
              <a:lstStyle/>
              <a:p>
                <a:endParaRPr lang="en-US"/>
              </a:p>
            </p:txBody>
          </p:sp>
          <p:sp>
            <p:nvSpPr>
              <p:cNvPr id="7396" name="AutoShape 77"/>
              <p:cNvSpPr>
                <a:spLocks noChangeArrowheads="1"/>
              </p:cNvSpPr>
              <p:nvPr/>
            </p:nvSpPr>
            <p:spPr bwMode="auto">
              <a:xfrm>
                <a:off x="4307" y="3456"/>
                <a:ext cx="162" cy="96"/>
              </a:xfrm>
              <a:prstGeom prst="roundRect">
                <a:avLst>
                  <a:gd name="adj" fmla="val 50000"/>
                </a:avLst>
              </a:prstGeom>
              <a:solidFill>
                <a:schemeClr val="hlink"/>
              </a:solidFill>
              <a:ln w="9525">
                <a:noFill/>
                <a:round/>
                <a:headEnd/>
                <a:tailEnd/>
              </a:ln>
            </p:spPr>
            <p:txBody>
              <a:bodyPr wrap="none" anchor="ctr"/>
              <a:lstStyle/>
              <a:p>
                <a:endParaRPr lang="en-US"/>
              </a:p>
            </p:txBody>
          </p:sp>
          <p:sp>
            <p:nvSpPr>
              <p:cNvPr id="7397" name="AutoShape 78"/>
              <p:cNvSpPr>
                <a:spLocks noChangeArrowheads="1"/>
              </p:cNvSpPr>
              <p:nvPr/>
            </p:nvSpPr>
            <p:spPr bwMode="auto">
              <a:xfrm>
                <a:off x="4436" y="3201"/>
                <a:ext cx="162" cy="96"/>
              </a:xfrm>
              <a:prstGeom prst="roundRect">
                <a:avLst>
                  <a:gd name="adj" fmla="val 50000"/>
                </a:avLst>
              </a:prstGeom>
              <a:solidFill>
                <a:schemeClr val="hlink"/>
              </a:solidFill>
              <a:ln w="9525">
                <a:noFill/>
                <a:round/>
                <a:headEnd/>
                <a:tailEnd/>
              </a:ln>
            </p:spPr>
            <p:txBody>
              <a:bodyPr wrap="none" anchor="ctr"/>
              <a:lstStyle/>
              <a:p>
                <a:endParaRPr lang="en-US"/>
              </a:p>
            </p:txBody>
          </p:sp>
          <p:sp>
            <p:nvSpPr>
              <p:cNvPr id="7398" name="AutoShape 79"/>
              <p:cNvSpPr>
                <a:spLocks noChangeArrowheads="1"/>
              </p:cNvSpPr>
              <p:nvPr/>
            </p:nvSpPr>
            <p:spPr bwMode="auto">
              <a:xfrm>
                <a:off x="4711" y="3456"/>
                <a:ext cx="162" cy="96"/>
              </a:xfrm>
              <a:prstGeom prst="roundRect">
                <a:avLst>
                  <a:gd name="adj" fmla="val 50000"/>
                </a:avLst>
              </a:prstGeom>
              <a:solidFill>
                <a:schemeClr val="hlink"/>
              </a:solidFill>
              <a:ln w="9525">
                <a:noFill/>
                <a:round/>
                <a:headEnd/>
                <a:tailEnd/>
              </a:ln>
            </p:spPr>
            <p:txBody>
              <a:bodyPr wrap="none" anchor="ctr"/>
              <a:lstStyle/>
              <a:p>
                <a:endParaRPr lang="en-US"/>
              </a:p>
            </p:txBody>
          </p:sp>
          <p:sp>
            <p:nvSpPr>
              <p:cNvPr id="7399" name="AutoShape 80"/>
              <p:cNvSpPr>
                <a:spLocks noChangeArrowheads="1"/>
              </p:cNvSpPr>
              <p:nvPr/>
            </p:nvSpPr>
            <p:spPr bwMode="auto">
              <a:xfrm>
                <a:off x="4889" y="3201"/>
                <a:ext cx="162" cy="96"/>
              </a:xfrm>
              <a:prstGeom prst="roundRect">
                <a:avLst>
                  <a:gd name="adj" fmla="val 50000"/>
                </a:avLst>
              </a:prstGeom>
              <a:solidFill>
                <a:schemeClr val="hlink"/>
              </a:solidFill>
              <a:ln w="9525">
                <a:noFill/>
                <a:round/>
                <a:headEnd/>
                <a:tailEnd/>
              </a:ln>
            </p:spPr>
            <p:txBody>
              <a:bodyPr wrap="none" anchor="ctr"/>
              <a:lstStyle/>
              <a:p>
                <a:endParaRPr lang="en-US"/>
              </a:p>
            </p:txBody>
          </p:sp>
          <p:sp>
            <p:nvSpPr>
              <p:cNvPr id="7400" name="AutoShape 81"/>
              <p:cNvSpPr>
                <a:spLocks noChangeArrowheads="1"/>
              </p:cNvSpPr>
              <p:nvPr/>
            </p:nvSpPr>
            <p:spPr bwMode="auto">
              <a:xfrm>
                <a:off x="4645" y="3021"/>
                <a:ext cx="162" cy="96"/>
              </a:xfrm>
              <a:prstGeom prst="roundRect">
                <a:avLst>
                  <a:gd name="adj" fmla="val 50000"/>
                </a:avLst>
              </a:prstGeom>
              <a:solidFill>
                <a:schemeClr val="hlink"/>
              </a:solidFill>
              <a:ln w="9525">
                <a:noFill/>
                <a:round/>
                <a:headEnd/>
                <a:tailEnd/>
              </a:ln>
            </p:spPr>
            <p:txBody>
              <a:bodyPr wrap="none" anchor="ctr"/>
              <a:lstStyle/>
              <a:p>
                <a:endParaRPr lang="en-US"/>
              </a:p>
            </p:txBody>
          </p:sp>
          <p:cxnSp>
            <p:nvCxnSpPr>
              <p:cNvPr id="7401" name="AutoShape 82"/>
              <p:cNvCxnSpPr>
                <a:cxnSpLocks noChangeShapeType="1"/>
                <a:stCxn id="7395" idx="2"/>
                <a:endCxn id="7397" idx="0"/>
              </p:cNvCxnSpPr>
              <p:nvPr/>
            </p:nvCxnSpPr>
            <p:spPr bwMode="auto">
              <a:xfrm>
                <a:off x="4307" y="3051"/>
                <a:ext cx="210" cy="150"/>
              </a:xfrm>
              <a:prstGeom prst="straightConnector1">
                <a:avLst/>
              </a:prstGeom>
              <a:noFill/>
              <a:ln w="9525">
                <a:solidFill>
                  <a:schemeClr val="bg1"/>
                </a:solidFill>
                <a:round/>
                <a:headEnd/>
                <a:tailEnd/>
              </a:ln>
            </p:spPr>
          </p:cxnSp>
          <p:cxnSp>
            <p:nvCxnSpPr>
              <p:cNvPr id="7402" name="AutoShape 83"/>
              <p:cNvCxnSpPr>
                <a:cxnSpLocks noChangeShapeType="1"/>
                <a:stCxn id="7400" idx="2"/>
                <a:endCxn id="7397" idx="0"/>
              </p:cNvCxnSpPr>
              <p:nvPr/>
            </p:nvCxnSpPr>
            <p:spPr bwMode="auto">
              <a:xfrm flipH="1">
                <a:off x="4517" y="3117"/>
                <a:ext cx="209" cy="84"/>
              </a:xfrm>
              <a:prstGeom prst="straightConnector1">
                <a:avLst/>
              </a:prstGeom>
              <a:noFill/>
              <a:ln w="9525">
                <a:solidFill>
                  <a:schemeClr val="bg1"/>
                </a:solidFill>
                <a:round/>
                <a:headEnd/>
                <a:tailEnd/>
              </a:ln>
            </p:spPr>
          </p:cxnSp>
          <p:cxnSp>
            <p:nvCxnSpPr>
              <p:cNvPr id="7403" name="AutoShape 84"/>
              <p:cNvCxnSpPr>
                <a:cxnSpLocks noChangeShapeType="1"/>
                <a:stCxn id="7398" idx="0"/>
                <a:endCxn id="7397" idx="2"/>
              </p:cNvCxnSpPr>
              <p:nvPr/>
            </p:nvCxnSpPr>
            <p:spPr bwMode="auto">
              <a:xfrm flipH="1" flipV="1">
                <a:off x="4517" y="3297"/>
                <a:ext cx="275" cy="159"/>
              </a:xfrm>
              <a:prstGeom prst="straightConnector1">
                <a:avLst/>
              </a:prstGeom>
              <a:noFill/>
              <a:ln w="9525">
                <a:solidFill>
                  <a:schemeClr val="bg1"/>
                </a:solidFill>
                <a:round/>
                <a:headEnd/>
                <a:tailEnd/>
              </a:ln>
            </p:spPr>
          </p:cxnSp>
          <p:cxnSp>
            <p:nvCxnSpPr>
              <p:cNvPr id="7404" name="AutoShape 85"/>
              <p:cNvCxnSpPr>
                <a:cxnSpLocks noChangeShapeType="1"/>
                <a:stCxn id="7396" idx="0"/>
                <a:endCxn id="7395" idx="2"/>
              </p:cNvCxnSpPr>
              <p:nvPr/>
            </p:nvCxnSpPr>
            <p:spPr bwMode="auto">
              <a:xfrm flipH="1" flipV="1">
                <a:off x="4307" y="3051"/>
                <a:ext cx="81" cy="405"/>
              </a:xfrm>
              <a:prstGeom prst="straightConnector1">
                <a:avLst/>
              </a:prstGeom>
              <a:noFill/>
              <a:ln w="9525">
                <a:solidFill>
                  <a:schemeClr val="bg1"/>
                </a:solidFill>
                <a:round/>
                <a:headEnd/>
                <a:tailEnd/>
              </a:ln>
            </p:spPr>
          </p:cxnSp>
          <p:cxnSp>
            <p:nvCxnSpPr>
              <p:cNvPr id="7405" name="AutoShape 86"/>
              <p:cNvCxnSpPr>
                <a:cxnSpLocks noChangeShapeType="1"/>
                <a:stCxn id="7398" idx="0"/>
                <a:endCxn id="7400" idx="2"/>
              </p:cNvCxnSpPr>
              <p:nvPr/>
            </p:nvCxnSpPr>
            <p:spPr bwMode="auto">
              <a:xfrm flipH="1" flipV="1">
                <a:off x="4726" y="3117"/>
                <a:ext cx="66" cy="339"/>
              </a:xfrm>
              <a:prstGeom prst="straightConnector1">
                <a:avLst/>
              </a:prstGeom>
              <a:noFill/>
              <a:ln w="9525">
                <a:solidFill>
                  <a:schemeClr val="bg1"/>
                </a:solidFill>
                <a:round/>
                <a:headEnd/>
                <a:tailEnd/>
              </a:ln>
            </p:spPr>
          </p:cxnSp>
          <p:cxnSp>
            <p:nvCxnSpPr>
              <p:cNvPr id="7406" name="AutoShape 87"/>
              <p:cNvCxnSpPr>
                <a:cxnSpLocks noChangeShapeType="1"/>
                <a:stCxn id="7399" idx="0"/>
                <a:endCxn id="7400" idx="3"/>
              </p:cNvCxnSpPr>
              <p:nvPr/>
            </p:nvCxnSpPr>
            <p:spPr bwMode="auto">
              <a:xfrm flipH="1" flipV="1">
                <a:off x="4807" y="3069"/>
                <a:ext cx="163" cy="132"/>
              </a:xfrm>
              <a:prstGeom prst="straightConnector1">
                <a:avLst/>
              </a:prstGeom>
              <a:noFill/>
              <a:ln w="9525">
                <a:solidFill>
                  <a:schemeClr val="bg1"/>
                </a:solidFill>
                <a:round/>
                <a:headEnd/>
                <a:tailEnd/>
              </a:ln>
            </p:spPr>
          </p:cxnSp>
          <p:sp>
            <p:nvSpPr>
              <p:cNvPr id="7407" name="AutoShape 88"/>
              <p:cNvSpPr>
                <a:spLocks noChangeArrowheads="1"/>
              </p:cNvSpPr>
              <p:nvPr/>
            </p:nvSpPr>
            <p:spPr bwMode="auto">
              <a:xfrm>
                <a:off x="4136" y="2679"/>
                <a:ext cx="1191" cy="943"/>
              </a:xfrm>
              <a:prstGeom prst="cube">
                <a:avLst>
                  <a:gd name="adj" fmla="val 25000"/>
                </a:avLst>
              </a:prstGeom>
              <a:noFill/>
              <a:ln w="9525">
                <a:solidFill>
                  <a:schemeClr val="bg1"/>
                </a:solidFill>
                <a:miter lim="800000"/>
                <a:headEnd/>
                <a:tailEnd/>
              </a:ln>
            </p:spPr>
            <p:txBody>
              <a:bodyPr wrap="none" anchor="ctr"/>
              <a:lstStyle/>
              <a:p>
                <a:endParaRPr lang="en-US"/>
              </a:p>
            </p:txBody>
          </p:sp>
        </p:grpSp>
        <p:sp>
          <p:nvSpPr>
            <p:cNvPr id="7393" name="AutoShape 89"/>
            <p:cNvSpPr>
              <a:spLocks noChangeArrowheads="1"/>
            </p:cNvSpPr>
            <p:nvPr/>
          </p:nvSpPr>
          <p:spPr bwMode="auto">
            <a:xfrm rot="5400000">
              <a:off x="4499" y="2087"/>
              <a:ext cx="455" cy="311"/>
            </a:xfrm>
            <a:prstGeom prst="rightArrow">
              <a:avLst>
                <a:gd name="adj1" fmla="val 50000"/>
                <a:gd name="adj2" fmla="val 36576"/>
              </a:avLst>
            </a:prstGeom>
            <a:gradFill rotWithShape="1">
              <a:gsLst>
                <a:gs pos="0">
                  <a:srgbClr val="FF3300"/>
                </a:gs>
                <a:gs pos="100000">
                  <a:schemeClr val="hlink"/>
                </a:gs>
              </a:gsLst>
              <a:lin ang="0" scaled="1"/>
            </a:gradFill>
            <a:ln w="9525">
              <a:noFill/>
              <a:miter lim="800000"/>
              <a:headEnd/>
              <a:tailEnd/>
            </a:ln>
          </p:spPr>
          <p:txBody>
            <a:bodyPr wrap="none" anchor="ctr"/>
            <a:lstStyle/>
            <a:p>
              <a:endParaRPr lang="en-US"/>
            </a:p>
          </p:txBody>
        </p:sp>
        <p:sp>
          <p:nvSpPr>
            <p:cNvPr id="7394" name="Text Box 90"/>
            <p:cNvSpPr txBox="1">
              <a:spLocks noChangeArrowheads="1"/>
            </p:cNvSpPr>
            <p:nvPr/>
          </p:nvSpPr>
          <p:spPr bwMode="auto">
            <a:xfrm>
              <a:off x="4770" y="1918"/>
              <a:ext cx="989" cy="442"/>
            </a:xfrm>
            <a:prstGeom prst="rect">
              <a:avLst/>
            </a:prstGeom>
            <a:noFill/>
            <a:ln w="9525">
              <a:noFill/>
              <a:miter lim="800000"/>
              <a:headEnd/>
              <a:tailEnd/>
            </a:ln>
          </p:spPr>
          <p:txBody>
            <a:bodyPr>
              <a:spAutoFit/>
            </a:bodyPr>
            <a:lstStyle/>
            <a:p>
              <a:r>
                <a:rPr lang="en-US" sz="2000">
                  <a:solidFill>
                    <a:schemeClr val="bg1"/>
                  </a:solidFill>
                </a:rPr>
                <a:t>model development</a:t>
              </a:r>
            </a:p>
          </p:txBody>
        </p:sp>
      </p:grpSp>
      <p:grpSp>
        <p:nvGrpSpPr>
          <p:cNvPr id="7" name="Group 91"/>
          <p:cNvGrpSpPr>
            <a:grpSpLocks/>
          </p:cNvGrpSpPr>
          <p:nvPr/>
        </p:nvGrpSpPr>
        <p:grpSpPr bwMode="auto">
          <a:xfrm>
            <a:off x="6661150" y="4738688"/>
            <a:ext cx="2482850" cy="2098675"/>
            <a:chOff x="4196" y="2985"/>
            <a:chExt cx="1564" cy="1322"/>
          </a:xfrm>
        </p:grpSpPr>
        <p:grpSp>
          <p:nvGrpSpPr>
            <p:cNvPr id="8" name="Group 92"/>
            <p:cNvGrpSpPr>
              <a:grpSpLocks/>
            </p:cNvGrpSpPr>
            <p:nvPr/>
          </p:nvGrpSpPr>
          <p:grpSpPr bwMode="auto">
            <a:xfrm>
              <a:off x="4739" y="3600"/>
              <a:ext cx="464" cy="406"/>
              <a:chOff x="2745" y="3092"/>
              <a:chExt cx="464" cy="406"/>
            </a:xfrm>
          </p:grpSpPr>
          <p:sp>
            <p:nvSpPr>
              <p:cNvPr id="7367" name="AutoShape 93"/>
              <p:cNvSpPr>
                <a:spLocks noChangeArrowheads="1"/>
              </p:cNvSpPr>
              <p:nvPr/>
            </p:nvSpPr>
            <p:spPr bwMode="auto">
              <a:xfrm>
                <a:off x="2745" y="3092"/>
                <a:ext cx="464" cy="406"/>
              </a:xfrm>
              <a:prstGeom prst="cube">
                <a:avLst>
                  <a:gd name="adj" fmla="val 25000"/>
                </a:avLst>
              </a:prstGeom>
              <a:gradFill rotWithShape="1">
                <a:gsLst>
                  <a:gs pos="0">
                    <a:schemeClr val="accent2"/>
                  </a:gs>
                  <a:gs pos="100000">
                    <a:schemeClr val="hlink"/>
                  </a:gs>
                </a:gsLst>
                <a:lin ang="5400000" scaled="1"/>
              </a:gradFill>
              <a:ln w="9525">
                <a:solidFill>
                  <a:schemeClr val="bg1"/>
                </a:solidFill>
                <a:miter lim="800000"/>
                <a:headEnd/>
                <a:tailEnd/>
              </a:ln>
            </p:spPr>
            <p:txBody>
              <a:bodyPr wrap="none" anchor="ctr"/>
              <a:lstStyle/>
              <a:p>
                <a:endParaRPr lang="en-US"/>
              </a:p>
            </p:txBody>
          </p:sp>
          <p:sp>
            <p:nvSpPr>
              <p:cNvPr id="7368" name="AutoShape 94"/>
              <p:cNvSpPr>
                <a:spLocks noChangeArrowheads="1"/>
              </p:cNvSpPr>
              <p:nvPr/>
            </p:nvSpPr>
            <p:spPr bwMode="auto">
              <a:xfrm>
                <a:off x="2806" y="3173"/>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69" name="AutoShape 95"/>
              <p:cNvSpPr>
                <a:spLocks noChangeArrowheads="1"/>
              </p:cNvSpPr>
              <p:nvPr/>
            </p:nvSpPr>
            <p:spPr bwMode="auto">
              <a:xfrm>
                <a:off x="2863" y="3315"/>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70" name="AutoShape 96"/>
              <p:cNvSpPr>
                <a:spLocks noChangeArrowheads="1"/>
              </p:cNvSpPr>
              <p:nvPr/>
            </p:nvSpPr>
            <p:spPr bwMode="auto">
              <a:xfrm>
                <a:off x="2882" y="3237"/>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71" name="AutoShape 97"/>
              <p:cNvSpPr>
                <a:spLocks noChangeArrowheads="1"/>
              </p:cNvSpPr>
              <p:nvPr/>
            </p:nvSpPr>
            <p:spPr bwMode="auto">
              <a:xfrm>
                <a:off x="2951" y="3336"/>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72" name="AutoShape 98"/>
              <p:cNvSpPr>
                <a:spLocks noChangeArrowheads="1"/>
              </p:cNvSpPr>
              <p:nvPr/>
            </p:nvSpPr>
            <p:spPr bwMode="auto">
              <a:xfrm>
                <a:off x="3027" y="3295"/>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73" name="AutoShape 99"/>
              <p:cNvSpPr>
                <a:spLocks noChangeArrowheads="1"/>
              </p:cNvSpPr>
              <p:nvPr/>
            </p:nvSpPr>
            <p:spPr bwMode="auto">
              <a:xfrm>
                <a:off x="2995" y="3159"/>
                <a:ext cx="63" cy="42"/>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374" name="AutoShape 100"/>
              <p:cNvCxnSpPr>
                <a:cxnSpLocks noChangeShapeType="1"/>
                <a:stCxn id="7368" idx="2"/>
                <a:endCxn id="7370" idx="0"/>
              </p:cNvCxnSpPr>
              <p:nvPr/>
            </p:nvCxnSpPr>
            <p:spPr bwMode="auto">
              <a:xfrm>
                <a:off x="2838" y="3214"/>
                <a:ext cx="75" cy="23"/>
              </a:xfrm>
              <a:prstGeom prst="straightConnector1">
                <a:avLst/>
              </a:prstGeom>
              <a:noFill/>
              <a:ln w="9525">
                <a:solidFill>
                  <a:schemeClr val="bg1"/>
                </a:solidFill>
                <a:round/>
                <a:headEnd/>
                <a:tailEnd/>
              </a:ln>
            </p:spPr>
          </p:cxnSp>
          <p:cxnSp>
            <p:nvCxnSpPr>
              <p:cNvPr id="7375" name="AutoShape 101"/>
              <p:cNvCxnSpPr>
                <a:cxnSpLocks noChangeShapeType="1"/>
                <a:stCxn id="7373" idx="2"/>
                <a:endCxn id="7370" idx="0"/>
              </p:cNvCxnSpPr>
              <p:nvPr/>
            </p:nvCxnSpPr>
            <p:spPr bwMode="auto">
              <a:xfrm flipH="1">
                <a:off x="2913" y="3201"/>
                <a:ext cx="114" cy="36"/>
              </a:xfrm>
              <a:prstGeom prst="straightConnector1">
                <a:avLst/>
              </a:prstGeom>
              <a:noFill/>
              <a:ln w="9525">
                <a:solidFill>
                  <a:schemeClr val="bg1"/>
                </a:solidFill>
                <a:round/>
                <a:headEnd/>
                <a:tailEnd/>
              </a:ln>
            </p:spPr>
          </p:cxnSp>
          <p:cxnSp>
            <p:nvCxnSpPr>
              <p:cNvPr id="7376" name="AutoShape 102"/>
              <p:cNvCxnSpPr>
                <a:cxnSpLocks noChangeShapeType="1"/>
                <a:stCxn id="7371" idx="0"/>
                <a:endCxn id="7370" idx="2"/>
              </p:cNvCxnSpPr>
              <p:nvPr/>
            </p:nvCxnSpPr>
            <p:spPr bwMode="auto">
              <a:xfrm flipH="1" flipV="1">
                <a:off x="2913" y="3278"/>
                <a:ext cx="70" cy="58"/>
              </a:xfrm>
              <a:prstGeom prst="straightConnector1">
                <a:avLst/>
              </a:prstGeom>
              <a:noFill/>
              <a:ln w="9525">
                <a:solidFill>
                  <a:schemeClr val="bg1"/>
                </a:solidFill>
                <a:round/>
                <a:headEnd/>
                <a:tailEnd/>
              </a:ln>
            </p:spPr>
          </p:cxnSp>
          <p:cxnSp>
            <p:nvCxnSpPr>
              <p:cNvPr id="7377" name="AutoShape 103"/>
              <p:cNvCxnSpPr>
                <a:cxnSpLocks noChangeShapeType="1"/>
                <a:stCxn id="7369" idx="0"/>
                <a:endCxn id="7368" idx="2"/>
              </p:cNvCxnSpPr>
              <p:nvPr/>
            </p:nvCxnSpPr>
            <p:spPr bwMode="auto">
              <a:xfrm flipH="1" flipV="1">
                <a:off x="2838" y="3214"/>
                <a:ext cx="57" cy="101"/>
              </a:xfrm>
              <a:prstGeom prst="straightConnector1">
                <a:avLst/>
              </a:prstGeom>
              <a:noFill/>
              <a:ln w="9525">
                <a:solidFill>
                  <a:schemeClr val="bg1"/>
                </a:solidFill>
                <a:round/>
                <a:headEnd/>
                <a:tailEnd/>
              </a:ln>
            </p:spPr>
          </p:cxnSp>
          <p:cxnSp>
            <p:nvCxnSpPr>
              <p:cNvPr id="7378" name="AutoShape 104"/>
              <p:cNvCxnSpPr>
                <a:cxnSpLocks noChangeShapeType="1"/>
                <a:stCxn id="7371" idx="0"/>
                <a:endCxn id="7373" idx="2"/>
              </p:cNvCxnSpPr>
              <p:nvPr/>
            </p:nvCxnSpPr>
            <p:spPr bwMode="auto">
              <a:xfrm flipV="1">
                <a:off x="2983" y="3201"/>
                <a:ext cx="44" cy="135"/>
              </a:xfrm>
              <a:prstGeom prst="straightConnector1">
                <a:avLst/>
              </a:prstGeom>
              <a:noFill/>
              <a:ln w="9525">
                <a:solidFill>
                  <a:schemeClr val="bg1"/>
                </a:solidFill>
                <a:round/>
                <a:headEnd/>
                <a:tailEnd/>
              </a:ln>
            </p:spPr>
          </p:cxnSp>
          <p:cxnSp>
            <p:nvCxnSpPr>
              <p:cNvPr id="7379" name="AutoShape 105"/>
              <p:cNvCxnSpPr>
                <a:cxnSpLocks noChangeShapeType="1"/>
                <a:stCxn id="7372" idx="0"/>
                <a:endCxn id="7373" idx="3"/>
              </p:cNvCxnSpPr>
              <p:nvPr/>
            </p:nvCxnSpPr>
            <p:spPr bwMode="auto">
              <a:xfrm flipV="1">
                <a:off x="3058" y="3180"/>
                <a:ext cx="0" cy="115"/>
              </a:xfrm>
              <a:prstGeom prst="straightConnector1">
                <a:avLst/>
              </a:prstGeom>
              <a:noFill/>
              <a:ln w="9525">
                <a:solidFill>
                  <a:schemeClr val="bg1"/>
                </a:solidFill>
                <a:round/>
                <a:headEnd/>
                <a:tailEnd/>
              </a:ln>
            </p:spPr>
          </p:cxnSp>
          <p:sp>
            <p:nvSpPr>
              <p:cNvPr id="7380" name="AutoShape 106"/>
              <p:cNvSpPr>
                <a:spLocks noChangeArrowheads="1"/>
              </p:cNvSpPr>
              <p:nvPr/>
            </p:nvSpPr>
            <p:spPr bwMode="auto">
              <a:xfrm>
                <a:off x="2901" y="3172"/>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81" name="AutoShape 107"/>
              <p:cNvSpPr>
                <a:spLocks noChangeArrowheads="1"/>
              </p:cNvSpPr>
              <p:nvPr/>
            </p:nvSpPr>
            <p:spPr bwMode="auto">
              <a:xfrm>
                <a:off x="2869" y="338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82" name="AutoShape 108"/>
              <p:cNvSpPr>
                <a:spLocks noChangeArrowheads="1"/>
              </p:cNvSpPr>
              <p:nvPr/>
            </p:nvSpPr>
            <p:spPr bwMode="auto">
              <a:xfrm>
                <a:off x="2781" y="327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83" name="AutoShape 109"/>
              <p:cNvSpPr>
                <a:spLocks noChangeArrowheads="1"/>
              </p:cNvSpPr>
              <p:nvPr/>
            </p:nvSpPr>
            <p:spPr bwMode="auto">
              <a:xfrm>
                <a:off x="2983" y="3399"/>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84" name="AutoShape 110"/>
              <p:cNvSpPr>
                <a:spLocks noChangeArrowheads="1"/>
              </p:cNvSpPr>
              <p:nvPr/>
            </p:nvSpPr>
            <p:spPr bwMode="auto">
              <a:xfrm>
                <a:off x="3096" y="333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85" name="AutoShape 111"/>
              <p:cNvSpPr>
                <a:spLocks noChangeArrowheads="1"/>
              </p:cNvSpPr>
              <p:nvPr/>
            </p:nvSpPr>
            <p:spPr bwMode="auto">
              <a:xfrm>
                <a:off x="3064" y="3214"/>
                <a:ext cx="64" cy="41"/>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386" name="AutoShape 112"/>
              <p:cNvCxnSpPr>
                <a:cxnSpLocks noChangeShapeType="1"/>
                <a:stCxn id="7380" idx="2"/>
                <a:endCxn id="7382" idx="0"/>
              </p:cNvCxnSpPr>
              <p:nvPr/>
            </p:nvCxnSpPr>
            <p:spPr bwMode="auto">
              <a:xfrm flipH="1">
                <a:off x="2812" y="3213"/>
                <a:ext cx="120" cy="65"/>
              </a:xfrm>
              <a:prstGeom prst="straightConnector1">
                <a:avLst/>
              </a:prstGeom>
              <a:noFill/>
              <a:ln w="9525">
                <a:solidFill>
                  <a:schemeClr val="bg1"/>
                </a:solidFill>
                <a:round/>
                <a:headEnd/>
                <a:tailEnd/>
              </a:ln>
            </p:spPr>
          </p:cxnSp>
          <p:cxnSp>
            <p:nvCxnSpPr>
              <p:cNvPr id="7387" name="AutoShape 113"/>
              <p:cNvCxnSpPr>
                <a:cxnSpLocks noChangeShapeType="1"/>
                <a:stCxn id="7385" idx="2"/>
                <a:endCxn id="7382" idx="0"/>
              </p:cNvCxnSpPr>
              <p:nvPr/>
            </p:nvCxnSpPr>
            <p:spPr bwMode="auto">
              <a:xfrm flipH="1">
                <a:off x="2812" y="3255"/>
                <a:ext cx="284" cy="23"/>
              </a:xfrm>
              <a:prstGeom prst="straightConnector1">
                <a:avLst/>
              </a:prstGeom>
              <a:noFill/>
              <a:ln w="9525">
                <a:solidFill>
                  <a:schemeClr val="bg1"/>
                </a:solidFill>
                <a:round/>
                <a:headEnd/>
                <a:tailEnd/>
              </a:ln>
            </p:spPr>
          </p:cxnSp>
          <p:cxnSp>
            <p:nvCxnSpPr>
              <p:cNvPr id="7388" name="AutoShape 114"/>
              <p:cNvCxnSpPr>
                <a:cxnSpLocks noChangeShapeType="1"/>
                <a:stCxn id="7383" idx="0"/>
                <a:endCxn id="7382" idx="2"/>
              </p:cNvCxnSpPr>
              <p:nvPr/>
            </p:nvCxnSpPr>
            <p:spPr bwMode="auto">
              <a:xfrm flipH="1" flipV="1">
                <a:off x="2812" y="3320"/>
                <a:ext cx="202" cy="79"/>
              </a:xfrm>
              <a:prstGeom prst="straightConnector1">
                <a:avLst/>
              </a:prstGeom>
              <a:noFill/>
              <a:ln w="9525">
                <a:solidFill>
                  <a:schemeClr val="bg1"/>
                </a:solidFill>
                <a:round/>
                <a:headEnd/>
                <a:tailEnd/>
              </a:ln>
            </p:spPr>
          </p:cxnSp>
          <p:cxnSp>
            <p:nvCxnSpPr>
              <p:cNvPr id="7389" name="AutoShape 115"/>
              <p:cNvCxnSpPr>
                <a:cxnSpLocks noChangeShapeType="1"/>
                <a:stCxn id="7381" idx="0"/>
                <a:endCxn id="7380" idx="2"/>
              </p:cNvCxnSpPr>
              <p:nvPr/>
            </p:nvCxnSpPr>
            <p:spPr bwMode="auto">
              <a:xfrm flipV="1">
                <a:off x="2901" y="3213"/>
                <a:ext cx="31" cy="175"/>
              </a:xfrm>
              <a:prstGeom prst="straightConnector1">
                <a:avLst/>
              </a:prstGeom>
              <a:noFill/>
              <a:ln w="9525">
                <a:solidFill>
                  <a:schemeClr val="bg1"/>
                </a:solidFill>
                <a:round/>
                <a:headEnd/>
                <a:tailEnd/>
              </a:ln>
            </p:spPr>
          </p:cxnSp>
          <p:cxnSp>
            <p:nvCxnSpPr>
              <p:cNvPr id="7390" name="AutoShape 116"/>
              <p:cNvCxnSpPr>
                <a:cxnSpLocks noChangeShapeType="1"/>
                <a:stCxn id="7383" idx="0"/>
                <a:endCxn id="7385" idx="2"/>
              </p:cNvCxnSpPr>
              <p:nvPr/>
            </p:nvCxnSpPr>
            <p:spPr bwMode="auto">
              <a:xfrm flipV="1">
                <a:off x="3014" y="3255"/>
                <a:ext cx="82" cy="144"/>
              </a:xfrm>
              <a:prstGeom prst="straightConnector1">
                <a:avLst/>
              </a:prstGeom>
              <a:noFill/>
              <a:ln w="9525">
                <a:solidFill>
                  <a:schemeClr val="bg1"/>
                </a:solidFill>
                <a:round/>
                <a:headEnd/>
                <a:tailEnd/>
              </a:ln>
            </p:spPr>
          </p:cxnSp>
          <p:cxnSp>
            <p:nvCxnSpPr>
              <p:cNvPr id="7391" name="AutoShape 117"/>
              <p:cNvCxnSpPr>
                <a:cxnSpLocks noChangeShapeType="1"/>
                <a:stCxn id="7384" idx="0"/>
                <a:endCxn id="7385" idx="3"/>
              </p:cNvCxnSpPr>
              <p:nvPr/>
            </p:nvCxnSpPr>
            <p:spPr bwMode="auto">
              <a:xfrm flipV="1">
                <a:off x="3128" y="3235"/>
                <a:ext cx="0" cy="103"/>
              </a:xfrm>
              <a:prstGeom prst="straightConnector1">
                <a:avLst/>
              </a:prstGeom>
              <a:noFill/>
              <a:ln w="9525">
                <a:solidFill>
                  <a:schemeClr val="bg1"/>
                </a:solidFill>
                <a:round/>
                <a:headEnd/>
                <a:tailEnd/>
              </a:ln>
            </p:spPr>
          </p:cxnSp>
        </p:grpSp>
        <p:grpSp>
          <p:nvGrpSpPr>
            <p:cNvPr id="9" name="Group 118"/>
            <p:cNvGrpSpPr>
              <a:grpSpLocks/>
            </p:cNvGrpSpPr>
            <p:nvPr/>
          </p:nvGrpSpPr>
          <p:grpSpPr bwMode="auto">
            <a:xfrm>
              <a:off x="4410" y="3522"/>
              <a:ext cx="464" cy="406"/>
              <a:chOff x="2745" y="3092"/>
              <a:chExt cx="464" cy="406"/>
            </a:xfrm>
          </p:grpSpPr>
          <p:sp>
            <p:nvSpPr>
              <p:cNvPr id="7342" name="AutoShape 119"/>
              <p:cNvSpPr>
                <a:spLocks noChangeArrowheads="1"/>
              </p:cNvSpPr>
              <p:nvPr/>
            </p:nvSpPr>
            <p:spPr bwMode="auto">
              <a:xfrm>
                <a:off x="2745" y="3092"/>
                <a:ext cx="464" cy="406"/>
              </a:xfrm>
              <a:prstGeom prst="cube">
                <a:avLst>
                  <a:gd name="adj" fmla="val 25000"/>
                </a:avLst>
              </a:prstGeom>
              <a:gradFill rotWithShape="1">
                <a:gsLst>
                  <a:gs pos="0">
                    <a:schemeClr val="accent2"/>
                  </a:gs>
                  <a:gs pos="100000">
                    <a:schemeClr val="hlink"/>
                  </a:gs>
                </a:gsLst>
                <a:lin ang="5400000" scaled="1"/>
              </a:gradFill>
              <a:ln w="9525">
                <a:solidFill>
                  <a:schemeClr val="bg1"/>
                </a:solidFill>
                <a:miter lim="800000"/>
                <a:headEnd/>
                <a:tailEnd/>
              </a:ln>
            </p:spPr>
            <p:txBody>
              <a:bodyPr wrap="none" anchor="ctr"/>
              <a:lstStyle/>
              <a:p>
                <a:endParaRPr lang="en-US"/>
              </a:p>
            </p:txBody>
          </p:sp>
          <p:sp>
            <p:nvSpPr>
              <p:cNvPr id="7343" name="AutoShape 120"/>
              <p:cNvSpPr>
                <a:spLocks noChangeArrowheads="1"/>
              </p:cNvSpPr>
              <p:nvPr/>
            </p:nvSpPr>
            <p:spPr bwMode="auto">
              <a:xfrm>
                <a:off x="2806" y="3173"/>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44" name="AutoShape 121"/>
              <p:cNvSpPr>
                <a:spLocks noChangeArrowheads="1"/>
              </p:cNvSpPr>
              <p:nvPr/>
            </p:nvSpPr>
            <p:spPr bwMode="auto">
              <a:xfrm>
                <a:off x="2863" y="3315"/>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45" name="AutoShape 122"/>
              <p:cNvSpPr>
                <a:spLocks noChangeArrowheads="1"/>
              </p:cNvSpPr>
              <p:nvPr/>
            </p:nvSpPr>
            <p:spPr bwMode="auto">
              <a:xfrm>
                <a:off x="2882" y="3237"/>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46" name="AutoShape 123"/>
              <p:cNvSpPr>
                <a:spLocks noChangeArrowheads="1"/>
              </p:cNvSpPr>
              <p:nvPr/>
            </p:nvSpPr>
            <p:spPr bwMode="auto">
              <a:xfrm>
                <a:off x="2951" y="3336"/>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47" name="AutoShape 124"/>
              <p:cNvSpPr>
                <a:spLocks noChangeArrowheads="1"/>
              </p:cNvSpPr>
              <p:nvPr/>
            </p:nvSpPr>
            <p:spPr bwMode="auto">
              <a:xfrm>
                <a:off x="3027" y="3295"/>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48" name="AutoShape 125"/>
              <p:cNvSpPr>
                <a:spLocks noChangeArrowheads="1"/>
              </p:cNvSpPr>
              <p:nvPr/>
            </p:nvSpPr>
            <p:spPr bwMode="auto">
              <a:xfrm>
                <a:off x="2995" y="3159"/>
                <a:ext cx="63" cy="42"/>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349" name="AutoShape 126"/>
              <p:cNvCxnSpPr>
                <a:cxnSpLocks noChangeShapeType="1"/>
                <a:stCxn id="7343" idx="2"/>
                <a:endCxn id="7345" idx="0"/>
              </p:cNvCxnSpPr>
              <p:nvPr/>
            </p:nvCxnSpPr>
            <p:spPr bwMode="auto">
              <a:xfrm>
                <a:off x="2838" y="3214"/>
                <a:ext cx="75" cy="23"/>
              </a:xfrm>
              <a:prstGeom prst="straightConnector1">
                <a:avLst/>
              </a:prstGeom>
              <a:noFill/>
              <a:ln w="9525">
                <a:solidFill>
                  <a:schemeClr val="bg1"/>
                </a:solidFill>
                <a:round/>
                <a:headEnd/>
                <a:tailEnd/>
              </a:ln>
            </p:spPr>
          </p:cxnSp>
          <p:cxnSp>
            <p:nvCxnSpPr>
              <p:cNvPr id="7350" name="AutoShape 127"/>
              <p:cNvCxnSpPr>
                <a:cxnSpLocks noChangeShapeType="1"/>
                <a:stCxn id="7348" idx="2"/>
                <a:endCxn id="7345" idx="0"/>
              </p:cNvCxnSpPr>
              <p:nvPr/>
            </p:nvCxnSpPr>
            <p:spPr bwMode="auto">
              <a:xfrm flipH="1">
                <a:off x="2913" y="3201"/>
                <a:ext cx="114" cy="36"/>
              </a:xfrm>
              <a:prstGeom prst="straightConnector1">
                <a:avLst/>
              </a:prstGeom>
              <a:noFill/>
              <a:ln w="9525">
                <a:solidFill>
                  <a:schemeClr val="bg1"/>
                </a:solidFill>
                <a:round/>
                <a:headEnd/>
                <a:tailEnd/>
              </a:ln>
            </p:spPr>
          </p:cxnSp>
          <p:cxnSp>
            <p:nvCxnSpPr>
              <p:cNvPr id="7351" name="AutoShape 128"/>
              <p:cNvCxnSpPr>
                <a:cxnSpLocks noChangeShapeType="1"/>
                <a:stCxn id="7346" idx="0"/>
                <a:endCxn id="7345" idx="2"/>
              </p:cNvCxnSpPr>
              <p:nvPr/>
            </p:nvCxnSpPr>
            <p:spPr bwMode="auto">
              <a:xfrm flipH="1" flipV="1">
                <a:off x="2913" y="3278"/>
                <a:ext cx="70" cy="58"/>
              </a:xfrm>
              <a:prstGeom prst="straightConnector1">
                <a:avLst/>
              </a:prstGeom>
              <a:noFill/>
              <a:ln w="9525">
                <a:solidFill>
                  <a:schemeClr val="bg1"/>
                </a:solidFill>
                <a:round/>
                <a:headEnd/>
                <a:tailEnd/>
              </a:ln>
            </p:spPr>
          </p:cxnSp>
          <p:cxnSp>
            <p:nvCxnSpPr>
              <p:cNvPr id="7352" name="AutoShape 129"/>
              <p:cNvCxnSpPr>
                <a:cxnSpLocks noChangeShapeType="1"/>
                <a:stCxn id="7344" idx="0"/>
                <a:endCxn id="7343" idx="2"/>
              </p:cNvCxnSpPr>
              <p:nvPr/>
            </p:nvCxnSpPr>
            <p:spPr bwMode="auto">
              <a:xfrm flipH="1" flipV="1">
                <a:off x="2838" y="3214"/>
                <a:ext cx="57" cy="101"/>
              </a:xfrm>
              <a:prstGeom prst="straightConnector1">
                <a:avLst/>
              </a:prstGeom>
              <a:noFill/>
              <a:ln w="9525">
                <a:solidFill>
                  <a:schemeClr val="bg1"/>
                </a:solidFill>
                <a:round/>
                <a:headEnd/>
                <a:tailEnd/>
              </a:ln>
            </p:spPr>
          </p:cxnSp>
          <p:cxnSp>
            <p:nvCxnSpPr>
              <p:cNvPr id="7353" name="AutoShape 130"/>
              <p:cNvCxnSpPr>
                <a:cxnSpLocks noChangeShapeType="1"/>
                <a:stCxn id="7346" idx="0"/>
                <a:endCxn id="7348" idx="2"/>
              </p:cNvCxnSpPr>
              <p:nvPr/>
            </p:nvCxnSpPr>
            <p:spPr bwMode="auto">
              <a:xfrm flipV="1">
                <a:off x="2983" y="3201"/>
                <a:ext cx="44" cy="135"/>
              </a:xfrm>
              <a:prstGeom prst="straightConnector1">
                <a:avLst/>
              </a:prstGeom>
              <a:noFill/>
              <a:ln w="9525">
                <a:solidFill>
                  <a:schemeClr val="bg1"/>
                </a:solidFill>
                <a:round/>
                <a:headEnd/>
                <a:tailEnd/>
              </a:ln>
            </p:spPr>
          </p:cxnSp>
          <p:cxnSp>
            <p:nvCxnSpPr>
              <p:cNvPr id="7354" name="AutoShape 131"/>
              <p:cNvCxnSpPr>
                <a:cxnSpLocks noChangeShapeType="1"/>
                <a:stCxn id="7347" idx="0"/>
                <a:endCxn id="7348" idx="3"/>
              </p:cNvCxnSpPr>
              <p:nvPr/>
            </p:nvCxnSpPr>
            <p:spPr bwMode="auto">
              <a:xfrm flipV="1">
                <a:off x="3058" y="3180"/>
                <a:ext cx="0" cy="115"/>
              </a:xfrm>
              <a:prstGeom prst="straightConnector1">
                <a:avLst/>
              </a:prstGeom>
              <a:noFill/>
              <a:ln w="9525">
                <a:solidFill>
                  <a:schemeClr val="bg1"/>
                </a:solidFill>
                <a:round/>
                <a:headEnd/>
                <a:tailEnd/>
              </a:ln>
            </p:spPr>
          </p:cxnSp>
          <p:sp>
            <p:nvSpPr>
              <p:cNvPr id="7355" name="AutoShape 132"/>
              <p:cNvSpPr>
                <a:spLocks noChangeArrowheads="1"/>
              </p:cNvSpPr>
              <p:nvPr/>
            </p:nvSpPr>
            <p:spPr bwMode="auto">
              <a:xfrm>
                <a:off x="2901" y="3172"/>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56" name="AutoShape 133"/>
              <p:cNvSpPr>
                <a:spLocks noChangeArrowheads="1"/>
              </p:cNvSpPr>
              <p:nvPr/>
            </p:nvSpPr>
            <p:spPr bwMode="auto">
              <a:xfrm>
                <a:off x="2869" y="338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57" name="AutoShape 134"/>
              <p:cNvSpPr>
                <a:spLocks noChangeArrowheads="1"/>
              </p:cNvSpPr>
              <p:nvPr/>
            </p:nvSpPr>
            <p:spPr bwMode="auto">
              <a:xfrm>
                <a:off x="2781" y="327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58" name="AutoShape 135"/>
              <p:cNvSpPr>
                <a:spLocks noChangeArrowheads="1"/>
              </p:cNvSpPr>
              <p:nvPr/>
            </p:nvSpPr>
            <p:spPr bwMode="auto">
              <a:xfrm>
                <a:off x="2983" y="3399"/>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59" name="AutoShape 136"/>
              <p:cNvSpPr>
                <a:spLocks noChangeArrowheads="1"/>
              </p:cNvSpPr>
              <p:nvPr/>
            </p:nvSpPr>
            <p:spPr bwMode="auto">
              <a:xfrm>
                <a:off x="3096" y="333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60" name="AutoShape 137"/>
              <p:cNvSpPr>
                <a:spLocks noChangeArrowheads="1"/>
              </p:cNvSpPr>
              <p:nvPr/>
            </p:nvSpPr>
            <p:spPr bwMode="auto">
              <a:xfrm>
                <a:off x="3064" y="3214"/>
                <a:ext cx="64" cy="41"/>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361" name="AutoShape 138"/>
              <p:cNvCxnSpPr>
                <a:cxnSpLocks noChangeShapeType="1"/>
                <a:stCxn id="7355" idx="2"/>
                <a:endCxn id="7357" idx="0"/>
              </p:cNvCxnSpPr>
              <p:nvPr/>
            </p:nvCxnSpPr>
            <p:spPr bwMode="auto">
              <a:xfrm flipH="1">
                <a:off x="2812" y="3213"/>
                <a:ext cx="120" cy="65"/>
              </a:xfrm>
              <a:prstGeom prst="straightConnector1">
                <a:avLst/>
              </a:prstGeom>
              <a:noFill/>
              <a:ln w="9525">
                <a:solidFill>
                  <a:schemeClr val="bg1"/>
                </a:solidFill>
                <a:round/>
                <a:headEnd/>
                <a:tailEnd/>
              </a:ln>
            </p:spPr>
          </p:cxnSp>
          <p:cxnSp>
            <p:nvCxnSpPr>
              <p:cNvPr id="7362" name="AutoShape 139"/>
              <p:cNvCxnSpPr>
                <a:cxnSpLocks noChangeShapeType="1"/>
                <a:stCxn id="7360" idx="2"/>
                <a:endCxn id="7357" idx="0"/>
              </p:cNvCxnSpPr>
              <p:nvPr/>
            </p:nvCxnSpPr>
            <p:spPr bwMode="auto">
              <a:xfrm flipH="1">
                <a:off x="2812" y="3255"/>
                <a:ext cx="284" cy="23"/>
              </a:xfrm>
              <a:prstGeom prst="straightConnector1">
                <a:avLst/>
              </a:prstGeom>
              <a:noFill/>
              <a:ln w="9525">
                <a:solidFill>
                  <a:schemeClr val="bg1"/>
                </a:solidFill>
                <a:round/>
                <a:headEnd/>
                <a:tailEnd/>
              </a:ln>
            </p:spPr>
          </p:cxnSp>
          <p:cxnSp>
            <p:nvCxnSpPr>
              <p:cNvPr id="7363" name="AutoShape 140"/>
              <p:cNvCxnSpPr>
                <a:cxnSpLocks noChangeShapeType="1"/>
                <a:stCxn id="7358" idx="0"/>
                <a:endCxn id="7357" idx="2"/>
              </p:cNvCxnSpPr>
              <p:nvPr/>
            </p:nvCxnSpPr>
            <p:spPr bwMode="auto">
              <a:xfrm flipH="1" flipV="1">
                <a:off x="2812" y="3320"/>
                <a:ext cx="202" cy="79"/>
              </a:xfrm>
              <a:prstGeom prst="straightConnector1">
                <a:avLst/>
              </a:prstGeom>
              <a:noFill/>
              <a:ln w="9525">
                <a:solidFill>
                  <a:schemeClr val="bg1"/>
                </a:solidFill>
                <a:round/>
                <a:headEnd/>
                <a:tailEnd/>
              </a:ln>
            </p:spPr>
          </p:cxnSp>
          <p:cxnSp>
            <p:nvCxnSpPr>
              <p:cNvPr id="7364" name="AutoShape 141"/>
              <p:cNvCxnSpPr>
                <a:cxnSpLocks noChangeShapeType="1"/>
                <a:stCxn id="7356" idx="0"/>
                <a:endCxn id="7355" idx="2"/>
              </p:cNvCxnSpPr>
              <p:nvPr/>
            </p:nvCxnSpPr>
            <p:spPr bwMode="auto">
              <a:xfrm flipV="1">
                <a:off x="2901" y="3213"/>
                <a:ext cx="31" cy="175"/>
              </a:xfrm>
              <a:prstGeom prst="straightConnector1">
                <a:avLst/>
              </a:prstGeom>
              <a:noFill/>
              <a:ln w="9525">
                <a:solidFill>
                  <a:schemeClr val="bg1"/>
                </a:solidFill>
                <a:round/>
                <a:headEnd/>
                <a:tailEnd/>
              </a:ln>
            </p:spPr>
          </p:cxnSp>
          <p:cxnSp>
            <p:nvCxnSpPr>
              <p:cNvPr id="7365" name="AutoShape 142"/>
              <p:cNvCxnSpPr>
                <a:cxnSpLocks noChangeShapeType="1"/>
                <a:stCxn id="7358" idx="0"/>
                <a:endCxn id="7360" idx="2"/>
              </p:cNvCxnSpPr>
              <p:nvPr/>
            </p:nvCxnSpPr>
            <p:spPr bwMode="auto">
              <a:xfrm flipV="1">
                <a:off x="3014" y="3255"/>
                <a:ext cx="82" cy="144"/>
              </a:xfrm>
              <a:prstGeom prst="straightConnector1">
                <a:avLst/>
              </a:prstGeom>
              <a:noFill/>
              <a:ln w="9525">
                <a:solidFill>
                  <a:schemeClr val="bg1"/>
                </a:solidFill>
                <a:round/>
                <a:headEnd/>
                <a:tailEnd/>
              </a:ln>
            </p:spPr>
          </p:cxnSp>
          <p:cxnSp>
            <p:nvCxnSpPr>
              <p:cNvPr id="7366" name="AutoShape 143"/>
              <p:cNvCxnSpPr>
                <a:cxnSpLocks noChangeShapeType="1"/>
                <a:stCxn id="7359" idx="0"/>
                <a:endCxn id="7360" idx="3"/>
              </p:cNvCxnSpPr>
              <p:nvPr/>
            </p:nvCxnSpPr>
            <p:spPr bwMode="auto">
              <a:xfrm flipV="1">
                <a:off x="3128" y="3235"/>
                <a:ext cx="0" cy="103"/>
              </a:xfrm>
              <a:prstGeom prst="straightConnector1">
                <a:avLst/>
              </a:prstGeom>
              <a:noFill/>
              <a:ln w="9525">
                <a:solidFill>
                  <a:schemeClr val="bg1"/>
                </a:solidFill>
                <a:round/>
                <a:headEnd/>
                <a:tailEnd/>
              </a:ln>
            </p:spPr>
          </p:cxnSp>
        </p:grpSp>
        <p:grpSp>
          <p:nvGrpSpPr>
            <p:cNvPr id="10" name="Group 144"/>
            <p:cNvGrpSpPr>
              <a:grpSpLocks/>
            </p:cNvGrpSpPr>
            <p:nvPr/>
          </p:nvGrpSpPr>
          <p:grpSpPr bwMode="auto">
            <a:xfrm>
              <a:off x="4507" y="3619"/>
              <a:ext cx="464" cy="387"/>
              <a:chOff x="2745" y="3092"/>
              <a:chExt cx="464" cy="406"/>
            </a:xfrm>
          </p:grpSpPr>
          <p:sp>
            <p:nvSpPr>
              <p:cNvPr id="7317" name="AutoShape 145"/>
              <p:cNvSpPr>
                <a:spLocks noChangeArrowheads="1"/>
              </p:cNvSpPr>
              <p:nvPr/>
            </p:nvSpPr>
            <p:spPr bwMode="auto">
              <a:xfrm>
                <a:off x="2745" y="3092"/>
                <a:ext cx="464" cy="406"/>
              </a:xfrm>
              <a:prstGeom prst="cube">
                <a:avLst>
                  <a:gd name="adj" fmla="val 25000"/>
                </a:avLst>
              </a:prstGeom>
              <a:gradFill rotWithShape="1">
                <a:gsLst>
                  <a:gs pos="0">
                    <a:schemeClr val="accent2"/>
                  </a:gs>
                  <a:gs pos="100000">
                    <a:schemeClr val="hlink"/>
                  </a:gs>
                </a:gsLst>
                <a:lin ang="5400000" scaled="1"/>
              </a:gradFill>
              <a:ln w="9525">
                <a:solidFill>
                  <a:schemeClr val="bg1"/>
                </a:solidFill>
                <a:miter lim="800000"/>
                <a:headEnd/>
                <a:tailEnd/>
              </a:ln>
            </p:spPr>
            <p:txBody>
              <a:bodyPr wrap="none" anchor="ctr"/>
              <a:lstStyle/>
              <a:p>
                <a:endParaRPr lang="en-US"/>
              </a:p>
            </p:txBody>
          </p:sp>
          <p:sp>
            <p:nvSpPr>
              <p:cNvPr id="7318" name="AutoShape 146"/>
              <p:cNvSpPr>
                <a:spLocks noChangeArrowheads="1"/>
              </p:cNvSpPr>
              <p:nvPr/>
            </p:nvSpPr>
            <p:spPr bwMode="auto">
              <a:xfrm>
                <a:off x="2806" y="3173"/>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19" name="AutoShape 147"/>
              <p:cNvSpPr>
                <a:spLocks noChangeArrowheads="1"/>
              </p:cNvSpPr>
              <p:nvPr/>
            </p:nvSpPr>
            <p:spPr bwMode="auto">
              <a:xfrm>
                <a:off x="2863" y="3315"/>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20" name="AutoShape 148"/>
              <p:cNvSpPr>
                <a:spLocks noChangeArrowheads="1"/>
              </p:cNvSpPr>
              <p:nvPr/>
            </p:nvSpPr>
            <p:spPr bwMode="auto">
              <a:xfrm>
                <a:off x="2882" y="3237"/>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21" name="AutoShape 149"/>
              <p:cNvSpPr>
                <a:spLocks noChangeArrowheads="1"/>
              </p:cNvSpPr>
              <p:nvPr/>
            </p:nvSpPr>
            <p:spPr bwMode="auto">
              <a:xfrm>
                <a:off x="2951" y="3336"/>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22" name="AutoShape 150"/>
              <p:cNvSpPr>
                <a:spLocks noChangeArrowheads="1"/>
              </p:cNvSpPr>
              <p:nvPr/>
            </p:nvSpPr>
            <p:spPr bwMode="auto">
              <a:xfrm>
                <a:off x="3027" y="3295"/>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23" name="AutoShape 151"/>
              <p:cNvSpPr>
                <a:spLocks noChangeArrowheads="1"/>
              </p:cNvSpPr>
              <p:nvPr/>
            </p:nvSpPr>
            <p:spPr bwMode="auto">
              <a:xfrm>
                <a:off x="2995" y="3159"/>
                <a:ext cx="63" cy="42"/>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324" name="AutoShape 152"/>
              <p:cNvCxnSpPr>
                <a:cxnSpLocks noChangeShapeType="1"/>
                <a:stCxn id="7318" idx="2"/>
                <a:endCxn id="7320" idx="0"/>
              </p:cNvCxnSpPr>
              <p:nvPr/>
            </p:nvCxnSpPr>
            <p:spPr bwMode="auto">
              <a:xfrm>
                <a:off x="2838" y="3214"/>
                <a:ext cx="75" cy="23"/>
              </a:xfrm>
              <a:prstGeom prst="straightConnector1">
                <a:avLst/>
              </a:prstGeom>
              <a:noFill/>
              <a:ln w="9525">
                <a:solidFill>
                  <a:schemeClr val="bg1"/>
                </a:solidFill>
                <a:round/>
                <a:headEnd/>
                <a:tailEnd/>
              </a:ln>
            </p:spPr>
          </p:cxnSp>
          <p:cxnSp>
            <p:nvCxnSpPr>
              <p:cNvPr id="7325" name="AutoShape 153"/>
              <p:cNvCxnSpPr>
                <a:cxnSpLocks noChangeShapeType="1"/>
                <a:stCxn id="7323" idx="2"/>
                <a:endCxn id="7320" idx="0"/>
              </p:cNvCxnSpPr>
              <p:nvPr/>
            </p:nvCxnSpPr>
            <p:spPr bwMode="auto">
              <a:xfrm flipH="1">
                <a:off x="2913" y="3201"/>
                <a:ext cx="114" cy="36"/>
              </a:xfrm>
              <a:prstGeom prst="straightConnector1">
                <a:avLst/>
              </a:prstGeom>
              <a:noFill/>
              <a:ln w="9525">
                <a:solidFill>
                  <a:schemeClr val="bg1"/>
                </a:solidFill>
                <a:round/>
                <a:headEnd/>
                <a:tailEnd/>
              </a:ln>
            </p:spPr>
          </p:cxnSp>
          <p:cxnSp>
            <p:nvCxnSpPr>
              <p:cNvPr id="7326" name="AutoShape 154"/>
              <p:cNvCxnSpPr>
                <a:cxnSpLocks noChangeShapeType="1"/>
                <a:stCxn id="7321" idx="0"/>
                <a:endCxn id="7320" idx="2"/>
              </p:cNvCxnSpPr>
              <p:nvPr/>
            </p:nvCxnSpPr>
            <p:spPr bwMode="auto">
              <a:xfrm flipH="1" flipV="1">
                <a:off x="2913" y="3278"/>
                <a:ext cx="70" cy="58"/>
              </a:xfrm>
              <a:prstGeom prst="straightConnector1">
                <a:avLst/>
              </a:prstGeom>
              <a:noFill/>
              <a:ln w="9525">
                <a:solidFill>
                  <a:schemeClr val="bg1"/>
                </a:solidFill>
                <a:round/>
                <a:headEnd/>
                <a:tailEnd/>
              </a:ln>
            </p:spPr>
          </p:cxnSp>
          <p:cxnSp>
            <p:nvCxnSpPr>
              <p:cNvPr id="7327" name="AutoShape 155"/>
              <p:cNvCxnSpPr>
                <a:cxnSpLocks noChangeShapeType="1"/>
                <a:stCxn id="7319" idx="0"/>
                <a:endCxn id="7318" idx="2"/>
              </p:cNvCxnSpPr>
              <p:nvPr/>
            </p:nvCxnSpPr>
            <p:spPr bwMode="auto">
              <a:xfrm flipH="1" flipV="1">
                <a:off x="2838" y="3214"/>
                <a:ext cx="57" cy="101"/>
              </a:xfrm>
              <a:prstGeom prst="straightConnector1">
                <a:avLst/>
              </a:prstGeom>
              <a:noFill/>
              <a:ln w="9525">
                <a:solidFill>
                  <a:schemeClr val="bg1"/>
                </a:solidFill>
                <a:round/>
                <a:headEnd/>
                <a:tailEnd/>
              </a:ln>
            </p:spPr>
          </p:cxnSp>
          <p:cxnSp>
            <p:nvCxnSpPr>
              <p:cNvPr id="7328" name="AutoShape 156"/>
              <p:cNvCxnSpPr>
                <a:cxnSpLocks noChangeShapeType="1"/>
                <a:stCxn id="7321" idx="0"/>
                <a:endCxn id="7323" idx="2"/>
              </p:cNvCxnSpPr>
              <p:nvPr/>
            </p:nvCxnSpPr>
            <p:spPr bwMode="auto">
              <a:xfrm flipV="1">
                <a:off x="2983" y="3201"/>
                <a:ext cx="44" cy="135"/>
              </a:xfrm>
              <a:prstGeom prst="straightConnector1">
                <a:avLst/>
              </a:prstGeom>
              <a:noFill/>
              <a:ln w="9525">
                <a:solidFill>
                  <a:schemeClr val="bg1"/>
                </a:solidFill>
                <a:round/>
                <a:headEnd/>
                <a:tailEnd/>
              </a:ln>
            </p:spPr>
          </p:cxnSp>
          <p:cxnSp>
            <p:nvCxnSpPr>
              <p:cNvPr id="7329" name="AutoShape 157"/>
              <p:cNvCxnSpPr>
                <a:cxnSpLocks noChangeShapeType="1"/>
                <a:stCxn id="7322" idx="0"/>
                <a:endCxn id="7323" idx="3"/>
              </p:cNvCxnSpPr>
              <p:nvPr/>
            </p:nvCxnSpPr>
            <p:spPr bwMode="auto">
              <a:xfrm flipV="1">
                <a:off x="3058" y="3180"/>
                <a:ext cx="0" cy="115"/>
              </a:xfrm>
              <a:prstGeom prst="straightConnector1">
                <a:avLst/>
              </a:prstGeom>
              <a:noFill/>
              <a:ln w="9525">
                <a:solidFill>
                  <a:schemeClr val="bg1"/>
                </a:solidFill>
                <a:round/>
                <a:headEnd/>
                <a:tailEnd/>
              </a:ln>
            </p:spPr>
          </p:cxnSp>
          <p:sp>
            <p:nvSpPr>
              <p:cNvPr id="7330" name="AutoShape 158"/>
              <p:cNvSpPr>
                <a:spLocks noChangeArrowheads="1"/>
              </p:cNvSpPr>
              <p:nvPr/>
            </p:nvSpPr>
            <p:spPr bwMode="auto">
              <a:xfrm>
                <a:off x="2901" y="3172"/>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31" name="AutoShape 159"/>
              <p:cNvSpPr>
                <a:spLocks noChangeArrowheads="1"/>
              </p:cNvSpPr>
              <p:nvPr/>
            </p:nvSpPr>
            <p:spPr bwMode="auto">
              <a:xfrm>
                <a:off x="2869" y="338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32" name="AutoShape 160"/>
              <p:cNvSpPr>
                <a:spLocks noChangeArrowheads="1"/>
              </p:cNvSpPr>
              <p:nvPr/>
            </p:nvSpPr>
            <p:spPr bwMode="auto">
              <a:xfrm>
                <a:off x="2781" y="327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33" name="AutoShape 161"/>
              <p:cNvSpPr>
                <a:spLocks noChangeArrowheads="1"/>
              </p:cNvSpPr>
              <p:nvPr/>
            </p:nvSpPr>
            <p:spPr bwMode="auto">
              <a:xfrm>
                <a:off x="2983" y="3399"/>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34" name="AutoShape 162"/>
              <p:cNvSpPr>
                <a:spLocks noChangeArrowheads="1"/>
              </p:cNvSpPr>
              <p:nvPr/>
            </p:nvSpPr>
            <p:spPr bwMode="auto">
              <a:xfrm>
                <a:off x="3096" y="333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35" name="AutoShape 163"/>
              <p:cNvSpPr>
                <a:spLocks noChangeArrowheads="1"/>
              </p:cNvSpPr>
              <p:nvPr/>
            </p:nvSpPr>
            <p:spPr bwMode="auto">
              <a:xfrm>
                <a:off x="3064" y="3214"/>
                <a:ext cx="64" cy="41"/>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336" name="AutoShape 164"/>
              <p:cNvCxnSpPr>
                <a:cxnSpLocks noChangeShapeType="1"/>
                <a:stCxn id="7330" idx="2"/>
                <a:endCxn id="7332" idx="0"/>
              </p:cNvCxnSpPr>
              <p:nvPr/>
            </p:nvCxnSpPr>
            <p:spPr bwMode="auto">
              <a:xfrm flipH="1">
                <a:off x="2812" y="3213"/>
                <a:ext cx="120" cy="65"/>
              </a:xfrm>
              <a:prstGeom prst="straightConnector1">
                <a:avLst/>
              </a:prstGeom>
              <a:noFill/>
              <a:ln w="9525">
                <a:solidFill>
                  <a:schemeClr val="bg1"/>
                </a:solidFill>
                <a:round/>
                <a:headEnd/>
                <a:tailEnd/>
              </a:ln>
            </p:spPr>
          </p:cxnSp>
          <p:cxnSp>
            <p:nvCxnSpPr>
              <p:cNvPr id="7337" name="AutoShape 165"/>
              <p:cNvCxnSpPr>
                <a:cxnSpLocks noChangeShapeType="1"/>
                <a:stCxn id="7335" idx="2"/>
                <a:endCxn id="7332" idx="0"/>
              </p:cNvCxnSpPr>
              <p:nvPr/>
            </p:nvCxnSpPr>
            <p:spPr bwMode="auto">
              <a:xfrm flipH="1">
                <a:off x="2812" y="3255"/>
                <a:ext cx="284" cy="23"/>
              </a:xfrm>
              <a:prstGeom prst="straightConnector1">
                <a:avLst/>
              </a:prstGeom>
              <a:noFill/>
              <a:ln w="9525">
                <a:solidFill>
                  <a:schemeClr val="bg1"/>
                </a:solidFill>
                <a:round/>
                <a:headEnd/>
                <a:tailEnd/>
              </a:ln>
            </p:spPr>
          </p:cxnSp>
          <p:cxnSp>
            <p:nvCxnSpPr>
              <p:cNvPr id="7338" name="AutoShape 166"/>
              <p:cNvCxnSpPr>
                <a:cxnSpLocks noChangeShapeType="1"/>
                <a:stCxn id="7333" idx="0"/>
                <a:endCxn id="7332" idx="2"/>
              </p:cNvCxnSpPr>
              <p:nvPr/>
            </p:nvCxnSpPr>
            <p:spPr bwMode="auto">
              <a:xfrm flipH="1" flipV="1">
                <a:off x="2812" y="3320"/>
                <a:ext cx="202" cy="79"/>
              </a:xfrm>
              <a:prstGeom prst="straightConnector1">
                <a:avLst/>
              </a:prstGeom>
              <a:noFill/>
              <a:ln w="9525">
                <a:solidFill>
                  <a:schemeClr val="bg1"/>
                </a:solidFill>
                <a:round/>
                <a:headEnd/>
                <a:tailEnd/>
              </a:ln>
            </p:spPr>
          </p:cxnSp>
          <p:cxnSp>
            <p:nvCxnSpPr>
              <p:cNvPr id="7339" name="AutoShape 167"/>
              <p:cNvCxnSpPr>
                <a:cxnSpLocks noChangeShapeType="1"/>
                <a:stCxn id="7331" idx="0"/>
                <a:endCxn id="7330" idx="2"/>
              </p:cNvCxnSpPr>
              <p:nvPr/>
            </p:nvCxnSpPr>
            <p:spPr bwMode="auto">
              <a:xfrm flipV="1">
                <a:off x="2901" y="3213"/>
                <a:ext cx="31" cy="175"/>
              </a:xfrm>
              <a:prstGeom prst="straightConnector1">
                <a:avLst/>
              </a:prstGeom>
              <a:noFill/>
              <a:ln w="9525">
                <a:solidFill>
                  <a:schemeClr val="bg1"/>
                </a:solidFill>
                <a:round/>
                <a:headEnd/>
                <a:tailEnd/>
              </a:ln>
            </p:spPr>
          </p:cxnSp>
          <p:cxnSp>
            <p:nvCxnSpPr>
              <p:cNvPr id="7340" name="AutoShape 168"/>
              <p:cNvCxnSpPr>
                <a:cxnSpLocks noChangeShapeType="1"/>
                <a:stCxn id="7333" idx="0"/>
                <a:endCxn id="7335" idx="2"/>
              </p:cNvCxnSpPr>
              <p:nvPr/>
            </p:nvCxnSpPr>
            <p:spPr bwMode="auto">
              <a:xfrm flipV="1">
                <a:off x="3014" y="3255"/>
                <a:ext cx="82" cy="144"/>
              </a:xfrm>
              <a:prstGeom prst="straightConnector1">
                <a:avLst/>
              </a:prstGeom>
              <a:noFill/>
              <a:ln w="9525">
                <a:solidFill>
                  <a:schemeClr val="bg1"/>
                </a:solidFill>
                <a:round/>
                <a:headEnd/>
                <a:tailEnd/>
              </a:ln>
            </p:spPr>
          </p:cxnSp>
          <p:cxnSp>
            <p:nvCxnSpPr>
              <p:cNvPr id="7341" name="AutoShape 169"/>
              <p:cNvCxnSpPr>
                <a:cxnSpLocks noChangeShapeType="1"/>
                <a:stCxn id="7334" idx="0"/>
                <a:endCxn id="7335" idx="3"/>
              </p:cNvCxnSpPr>
              <p:nvPr/>
            </p:nvCxnSpPr>
            <p:spPr bwMode="auto">
              <a:xfrm flipV="1">
                <a:off x="3128" y="3235"/>
                <a:ext cx="0" cy="103"/>
              </a:xfrm>
              <a:prstGeom prst="straightConnector1">
                <a:avLst/>
              </a:prstGeom>
              <a:noFill/>
              <a:ln w="9525">
                <a:solidFill>
                  <a:schemeClr val="bg1"/>
                </a:solidFill>
                <a:round/>
                <a:headEnd/>
                <a:tailEnd/>
              </a:ln>
            </p:spPr>
          </p:cxnSp>
        </p:grpSp>
        <p:grpSp>
          <p:nvGrpSpPr>
            <p:cNvPr id="11" name="Group 170"/>
            <p:cNvGrpSpPr>
              <a:grpSpLocks/>
            </p:cNvGrpSpPr>
            <p:nvPr/>
          </p:nvGrpSpPr>
          <p:grpSpPr bwMode="auto">
            <a:xfrm>
              <a:off x="4196" y="3750"/>
              <a:ext cx="464" cy="406"/>
              <a:chOff x="2745" y="3092"/>
              <a:chExt cx="464" cy="406"/>
            </a:xfrm>
          </p:grpSpPr>
          <p:sp>
            <p:nvSpPr>
              <p:cNvPr id="7292" name="AutoShape 171"/>
              <p:cNvSpPr>
                <a:spLocks noChangeArrowheads="1"/>
              </p:cNvSpPr>
              <p:nvPr/>
            </p:nvSpPr>
            <p:spPr bwMode="auto">
              <a:xfrm>
                <a:off x="2745" y="3092"/>
                <a:ext cx="464" cy="406"/>
              </a:xfrm>
              <a:prstGeom prst="cube">
                <a:avLst>
                  <a:gd name="adj" fmla="val 25000"/>
                </a:avLst>
              </a:prstGeom>
              <a:gradFill rotWithShape="1">
                <a:gsLst>
                  <a:gs pos="0">
                    <a:schemeClr val="accent2"/>
                  </a:gs>
                  <a:gs pos="100000">
                    <a:schemeClr val="hlink"/>
                  </a:gs>
                </a:gsLst>
                <a:lin ang="5400000" scaled="1"/>
              </a:gradFill>
              <a:ln w="9525">
                <a:solidFill>
                  <a:schemeClr val="bg1"/>
                </a:solidFill>
                <a:miter lim="800000"/>
                <a:headEnd/>
                <a:tailEnd/>
              </a:ln>
            </p:spPr>
            <p:txBody>
              <a:bodyPr wrap="none" anchor="ctr"/>
              <a:lstStyle/>
              <a:p>
                <a:endParaRPr lang="en-US"/>
              </a:p>
            </p:txBody>
          </p:sp>
          <p:sp>
            <p:nvSpPr>
              <p:cNvPr id="7293" name="AutoShape 172"/>
              <p:cNvSpPr>
                <a:spLocks noChangeArrowheads="1"/>
              </p:cNvSpPr>
              <p:nvPr/>
            </p:nvSpPr>
            <p:spPr bwMode="auto">
              <a:xfrm>
                <a:off x="2806" y="3173"/>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94" name="AutoShape 173"/>
              <p:cNvSpPr>
                <a:spLocks noChangeArrowheads="1"/>
              </p:cNvSpPr>
              <p:nvPr/>
            </p:nvSpPr>
            <p:spPr bwMode="auto">
              <a:xfrm>
                <a:off x="2863" y="3315"/>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95" name="AutoShape 174"/>
              <p:cNvSpPr>
                <a:spLocks noChangeArrowheads="1"/>
              </p:cNvSpPr>
              <p:nvPr/>
            </p:nvSpPr>
            <p:spPr bwMode="auto">
              <a:xfrm>
                <a:off x="2882" y="3237"/>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96" name="AutoShape 175"/>
              <p:cNvSpPr>
                <a:spLocks noChangeArrowheads="1"/>
              </p:cNvSpPr>
              <p:nvPr/>
            </p:nvSpPr>
            <p:spPr bwMode="auto">
              <a:xfrm>
                <a:off x="2951" y="3336"/>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97" name="AutoShape 176"/>
              <p:cNvSpPr>
                <a:spLocks noChangeArrowheads="1"/>
              </p:cNvSpPr>
              <p:nvPr/>
            </p:nvSpPr>
            <p:spPr bwMode="auto">
              <a:xfrm>
                <a:off x="3027" y="3295"/>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98" name="AutoShape 177"/>
              <p:cNvSpPr>
                <a:spLocks noChangeArrowheads="1"/>
              </p:cNvSpPr>
              <p:nvPr/>
            </p:nvSpPr>
            <p:spPr bwMode="auto">
              <a:xfrm>
                <a:off x="2995" y="3159"/>
                <a:ext cx="63" cy="42"/>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299" name="AutoShape 178"/>
              <p:cNvCxnSpPr>
                <a:cxnSpLocks noChangeShapeType="1"/>
                <a:stCxn id="7293" idx="2"/>
                <a:endCxn id="7295" idx="0"/>
              </p:cNvCxnSpPr>
              <p:nvPr/>
            </p:nvCxnSpPr>
            <p:spPr bwMode="auto">
              <a:xfrm>
                <a:off x="2838" y="3214"/>
                <a:ext cx="75" cy="23"/>
              </a:xfrm>
              <a:prstGeom prst="straightConnector1">
                <a:avLst/>
              </a:prstGeom>
              <a:noFill/>
              <a:ln w="9525">
                <a:solidFill>
                  <a:schemeClr val="bg1"/>
                </a:solidFill>
                <a:round/>
                <a:headEnd/>
                <a:tailEnd/>
              </a:ln>
            </p:spPr>
          </p:cxnSp>
          <p:cxnSp>
            <p:nvCxnSpPr>
              <p:cNvPr id="7300" name="AutoShape 179"/>
              <p:cNvCxnSpPr>
                <a:cxnSpLocks noChangeShapeType="1"/>
                <a:stCxn id="7298" idx="2"/>
                <a:endCxn id="7295" idx="0"/>
              </p:cNvCxnSpPr>
              <p:nvPr/>
            </p:nvCxnSpPr>
            <p:spPr bwMode="auto">
              <a:xfrm flipH="1">
                <a:off x="2913" y="3201"/>
                <a:ext cx="114" cy="36"/>
              </a:xfrm>
              <a:prstGeom prst="straightConnector1">
                <a:avLst/>
              </a:prstGeom>
              <a:noFill/>
              <a:ln w="9525">
                <a:solidFill>
                  <a:schemeClr val="bg1"/>
                </a:solidFill>
                <a:round/>
                <a:headEnd/>
                <a:tailEnd/>
              </a:ln>
            </p:spPr>
          </p:cxnSp>
          <p:cxnSp>
            <p:nvCxnSpPr>
              <p:cNvPr id="7301" name="AutoShape 180"/>
              <p:cNvCxnSpPr>
                <a:cxnSpLocks noChangeShapeType="1"/>
                <a:stCxn id="7296" idx="0"/>
                <a:endCxn id="7295" idx="2"/>
              </p:cNvCxnSpPr>
              <p:nvPr/>
            </p:nvCxnSpPr>
            <p:spPr bwMode="auto">
              <a:xfrm flipH="1" flipV="1">
                <a:off x="2913" y="3278"/>
                <a:ext cx="70" cy="58"/>
              </a:xfrm>
              <a:prstGeom prst="straightConnector1">
                <a:avLst/>
              </a:prstGeom>
              <a:noFill/>
              <a:ln w="9525">
                <a:solidFill>
                  <a:schemeClr val="bg1"/>
                </a:solidFill>
                <a:round/>
                <a:headEnd/>
                <a:tailEnd/>
              </a:ln>
            </p:spPr>
          </p:cxnSp>
          <p:cxnSp>
            <p:nvCxnSpPr>
              <p:cNvPr id="7302" name="AutoShape 181"/>
              <p:cNvCxnSpPr>
                <a:cxnSpLocks noChangeShapeType="1"/>
                <a:stCxn id="7294" idx="0"/>
                <a:endCxn id="7293" idx="2"/>
              </p:cNvCxnSpPr>
              <p:nvPr/>
            </p:nvCxnSpPr>
            <p:spPr bwMode="auto">
              <a:xfrm flipH="1" flipV="1">
                <a:off x="2838" y="3214"/>
                <a:ext cx="57" cy="101"/>
              </a:xfrm>
              <a:prstGeom prst="straightConnector1">
                <a:avLst/>
              </a:prstGeom>
              <a:noFill/>
              <a:ln w="9525">
                <a:solidFill>
                  <a:schemeClr val="bg1"/>
                </a:solidFill>
                <a:round/>
                <a:headEnd/>
                <a:tailEnd/>
              </a:ln>
            </p:spPr>
          </p:cxnSp>
          <p:cxnSp>
            <p:nvCxnSpPr>
              <p:cNvPr id="7303" name="AutoShape 182"/>
              <p:cNvCxnSpPr>
                <a:cxnSpLocks noChangeShapeType="1"/>
                <a:stCxn id="7296" idx="0"/>
                <a:endCxn id="7298" idx="2"/>
              </p:cNvCxnSpPr>
              <p:nvPr/>
            </p:nvCxnSpPr>
            <p:spPr bwMode="auto">
              <a:xfrm flipV="1">
                <a:off x="2983" y="3201"/>
                <a:ext cx="44" cy="135"/>
              </a:xfrm>
              <a:prstGeom prst="straightConnector1">
                <a:avLst/>
              </a:prstGeom>
              <a:noFill/>
              <a:ln w="9525">
                <a:solidFill>
                  <a:schemeClr val="bg1"/>
                </a:solidFill>
                <a:round/>
                <a:headEnd/>
                <a:tailEnd/>
              </a:ln>
            </p:spPr>
          </p:cxnSp>
          <p:cxnSp>
            <p:nvCxnSpPr>
              <p:cNvPr id="7304" name="AutoShape 183"/>
              <p:cNvCxnSpPr>
                <a:cxnSpLocks noChangeShapeType="1"/>
                <a:stCxn id="7297" idx="0"/>
                <a:endCxn id="7298" idx="3"/>
              </p:cNvCxnSpPr>
              <p:nvPr/>
            </p:nvCxnSpPr>
            <p:spPr bwMode="auto">
              <a:xfrm flipV="1">
                <a:off x="3058" y="3180"/>
                <a:ext cx="0" cy="115"/>
              </a:xfrm>
              <a:prstGeom prst="straightConnector1">
                <a:avLst/>
              </a:prstGeom>
              <a:noFill/>
              <a:ln w="9525">
                <a:solidFill>
                  <a:schemeClr val="bg1"/>
                </a:solidFill>
                <a:round/>
                <a:headEnd/>
                <a:tailEnd/>
              </a:ln>
            </p:spPr>
          </p:cxnSp>
          <p:sp>
            <p:nvSpPr>
              <p:cNvPr id="7305" name="AutoShape 184"/>
              <p:cNvSpPr>
                <a:spLocks noChangeArrowheads="1"/>
              </p:cNvSpPr>
              <p:nvPr/>
            </p:nvSpPr>
            <p:spPr bwMode="auto">
              <a:xfrm>
                <a:off x="2901" y="3172"/>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06" name="AutoShape 185"/>
              <p:cNvSpPr>
                <a:spLocks noChangeArrowheads="1"/>
              </p:cNvSpPr>
              <p:nvPr/>
            </p:nvSpPr>
            <p:spPr bwMode="auto">
              <a:xfrm>
                <a:off x="2869" y="338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07" name="AutoShape 186"/>
              <p:cNvSpPr>
                <a:spLocks noChangeArrowheads="1"/>
              </p:cNvSpPr>
              <p:nvPr/>
            </p:nvSpPr>
            <p:spPr bwMode="auto">
              <a:xfrm>
                <a:off x="2781" y="327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08" name="AutoShape 187"/>
              <p:cNvSpPr>
                <a:spLocks noChangeArrowheads="1"/>
              </p:cNvSpPr>
              <p:nvPr/>
            </p:nvSpPr>
            <p:spPr bwMode="auto">
              <a:xfrm>
                <a:off x="2983" y="3399"/>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09" name="AutoShape 188"/>
              <p:cNvSpPr>
                <a:spLocks noChangeArrowheads="1"/>
              </p:cNvSpPr>
              <p:nvPr/>
            </p:nvSpPr>
            <p:spPr bwMode="auto">
              <a:xfrm>
                <a:off x="3096" y="333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10" name="AutoShape 189"/>
              <p:cNvSpPr>
                <a:spLocks noChangeArrowheads="1"/>
              </p:cNvSpPr>
              <p:nvPr/>
            </p:nvSpPr>
            <p:spPr bwMode="auto">
              <a:xfrm>
                <a:off x="3064" y="3214"/>
                <a:ext cx="64" cy="41"/>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311" name="AutoShape 190"/>
              <p:cNvCxnSpPr>
                <a:cxnSpLocks noChangeShapeType="1"/>
                <a:stCxn id="7305" idx="2"/>
                <a:endCxn id="7307" idx="0"/>
              </p:cNvCxnSpPr>
              <p:nvPr/>
            </p:nvCxnSpPr>
            <p:spPr bwMode="auto">
              <a:xfrm flipH="1">
                <a:off x="2812" y="3213"/>
                <a:ext cx="120" cy="65"/>
              </a:xfrm>
              <a:prstGeom prst="straightConnector1">
                <a:avLst/>
              </a:prstGeom>
              <a:noFill/>
              <a:ln w="9525">
                <a:solidFill>
                  <a:schemeClr val="bg1"/>
                </a:solidFill>
                <a:round/>
                <a:headEnd/>
                <a:tailEnd/>
              </a:ln>
            </p:spPr>
          </p:cxnSp>
          <p:cxnSp>
            <p:nvCxnSpPr>
              <p:cNvPr id="7312" name="AutoShape 191"/>
              <p:cNvCxnSpPr>
                <a:cxnSpLocks noChangeShapeType="1"/>
                <a:stCxn id="7310" idx="2"/>
                <a:endCxn id="7307" idx="0"/>
              </p:cNvCxnSpPr>
              <p:nvPr/>
            </p:nvCxnSpPr>
            <p:spPr bwMode="auto">
              <a:xfrm flipH="1">
                <a:off x="2812" y="3255"/>
                <a:ext cx="284" cy="23"/>
              </a:xfrm>
              <a:prstGeom prst="straightConnector1">
                <a:avLst/>
              </a:prstGeom>
              <a:noFill/>
              <a:ln w="9525">
                <a:solidFill>
                  <a:schemeClr val="bg1"/>
                </a:solidFill>
                <a:round/>
                <a:headEnd/>
                <a:tailEnd/>
              </a:ln>
            </p:spPr>
          </p:cxnSp>
          <p:cxnSp>
            <p:nvCxnSpPr>
              <p:cNvPr id="7313" name="AutoShape 192"/>
              <p:cNvCxnSpPr>
                <a:cxnSpLocks noChangeShapeType="1"/>
                <a:stCxn id="7308" idx="0"/>
                <a:endCxn id="7307" idx="2"/>
              </p:cNvCxnSpPr>
              <p:nvPr/>
            </p:nvCxnSpPr>
            <p:spPr bwMode="auto">
              <a:xfrm flipH="1" flipV="1">
                <a:off x="2812" y="3320"/>
                <a:ext cx="202" cy="79"/>
              </a:xfrm>
              <a:prstGeom prst="straightConnector1">
                <a:avLst/>
              </a:prstGeom>
              <a:noFill/>
              <a:ln w="9525">
                <a:solidFill>
                  <a:schemeClr val="bg1"/>
                </a:solidFill>
                <a:round/>
                <a:headEnd/>
                <a:tailEnd/>
              </a:ln>
            </p:spPr>
          </p:cxnSp>
          <p:cxnSp>
            <p:nvCxnSpPr>
              <p:cNvPr id="7314" name="AutoShape 193"/>
              <p:cNvCxnSpPr>
                <a:cxnSpLocks noChangeShapeType="1"/>
                <a:stCxn id="7306" idx="0"/>
                <a:endCxn id="7305" idx="2"/>
              </p:cNvCxnSpPr>
              <p:nvPr/>
            </p:nvCxnSpPr>
            <p:spPr bwMode="auto">
              <a:xfrm flipV="1">
                <a:off x="2901" y="3213"/>
                <a:ext cx="31" cy="175"/>
              </a:xfrm>
              <a:prstGeom prst="straightConnector1">
                <a:avLst/>
              </a:prstGeom>
              <a:noFill/>
              <a:ln w="9525">
                <a:solidFill>
                  <a:schemeClr val="bg1"/>
                </a:solidFill>
                <a:round/>
                <a:headEnd/>
                <a:tailEnd/>
              </a:ln>
            </p:spPr>
          </p:cxnSp>
          <p:cxnSp>
            <p:nvCxnSpPr>
              <p:cNvPr id="7315" name="AutoShape 194"/>
              <p:cNvCxnSpPr>
                <a:cxnSpLocks noChangeShapeType="1"/>
                <a:stCxn id="7308" idx="0"/>
                <a:endCxn id="7310" idx="2"/>
              </p:cNvCxnSpPr>
              <p:nvPr/>
            </p:nvCxnSpPr>
            <p:spPr bwMode="auto">
              <a:xfrm flipV="1">
                <a:off x="3014" y="3255"/>
                <a:ext cx="82" cy="144"/>
              </a:xfrm>
              <a:prstGeom prst="straightConnector1">
                <a:avLst/>
              </a:prstGeom>
              <a:noFill/>
              <a:ln w="9525">
                <a:solidFill>
                  <a:schemeClr val="bg1"/>
                </a:solidFill>
                <a:round/>
                <a:headEnd/>
                <a:tailEnd/>
              </a:ln>
            </p:spPr>
          </p:cxnSp>
          <p:cxnSp>
            <p:nvCxnSpPr>
              <p:cNvPr id="7316" name="AutoShape 195"/>
              <p:cNvCxnSpPr>
                <a:cxnSpLocks noChangeShapeType="1"/>
                <a:stCxn id="7309" idx="0"/>
                <a:endCxn id="7310" idx="3"/>
              </p:cNvCxnSpPr>
              <p:nvPr/>
            </p:nvCxnSpPr>
            <p:spPr bwMode="auto">
              <a:xfrm flipV="1">
                <a:off x="3128" y="3235"/>
                <a:ext cx="0" cy="103"/>
              </a:xfrm>
              <a:prstGeom prst="straightConnector1">
                <a:avLst/>
              </a:prstGeom>
              <a:noFill/>
              <a:ln w="9525">
                <a:solidFill>
                  <a:schemeClr val="bg1"/>
                </a:solidFill>
                <a:round/>
                <a:headEnd/>
                <a:tailEnd/>
              </a:ln>
            </p:spPr>
          </p:cxnSp>
        </p:grpSp>
        <p:grpSp>
          <p:nvGrpSpPr>
            <p:cNvPr id="12" name="Group 196"/>
            <p:cNvGrpSpPr>
              <a:grpSpLocks/>
            </p:cNvGrpSpPr>
            <p:nvPr/>
          </p:nvGrpSpPr>
          <p:grpSpPr bwMode="auto">
            <a:xfrm>
              <a:off x="4464" y="3563"/>
              <a:ext cx="464" cy="406"/>
              <a:chOff x="2745" y="3092"/>
              <a:chExt cx="464" cy="406"/>
            </a:xfrm>
          </p:grpSpPr>
          <p:sp>
            <p:nvSpPr>
              <p:cNvPr id="7267" name="AutoShape 197"/>
              <p:cNvSpPr>
                <a:spLocks noChangeArrowheads="1"/>
              </p:cNvSpPr>
              <p:nvPr/>
            </p:nvSpPr>
            <p:spPr bwMode="auto">
              <a:xfrm>
                <a:off x="2745" y="3092"/>
                <a:ext cx="464" cy="406"/>
              </a:xfrm>
              <a:prstGeom prst="cube">
                <a:avLst>
                  <a:gd name="adj" fmla="val 25000"/>
                </a:avLst>
              </a:prstGeom>
              <a:gradFill rotWithShape="1">
                <a:gsLst>
                  <a:gs pos="0">
                    <a:schemeClr val="accent2"/>
                  </a:gs>
                  <a:gs pos="100000">
                    <a:schemeClr val="hlink"/>
                  </a:gs>
                </a:gsLst>
                <a:lin ang="5400000" scaled="1"/>
              </a:gradFill>
              <a:ln w="9525">
                <a:solidFill>
                  <a:schemeClr val="bg1"/>
                </a:solidFill>
                <a:miter lim="800000"/>
                <a:headEnd/>
                <a:tailEnd/>
              </a:ln>
            </p:spPr>
            <p:txBody>
              <a:bodyPr wrap="none" anchor="ctr"/>
              <a:lstStyle/>
              <a:p>
                <a:endParaRPr lang="en-US"/>
              </a:p>
            </p:txBody>
          </p:sp>
          <p:sp>
            <p:nvSpPr>
              <p:cNvPr id="7268" name="AutoShape 198"/>
              <p:cNvSpPr>
                <a:spLocks noChangeArrowheads="1"/>
              </p:cNvSpPr>
              <p:nvPr/>
            </p:nvSpPr>
            <p:spPr bwMode="auto">
              <a:xfrm>
                <a:off x="2806" y="3173"/>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69" name="AutoShape 199"/>
              <p:cNvSpPr>
                <a:spLocks noChangeArrowheads="1"/>
              </p:cNvSpPr>
              <p:nvPr/>
            </p:nvSpPr>
            <p:spPr bwMode="auto">
              <a:xfrm>
                <a:off x="2863" y="3315"/>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70" name="AutoShape 200"/>
              <p:cNvSpPr>
                <a:spLocks noChangeArrowheads="1"/>
              </p:cNvSpPr>
              <p:nvPr/>
            </p:nvSpPr>
            <p:spPr bwMode="auto">
              <a:xfrm>
                <a:off x="2882" y="3237"/>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71" name="AutoShape 201"/>
              <p:cNvSpPr>
                <a:spLocks noChangeArrowheads="1"/>
              </p:cNvSpPr>
              <p:nvPr/>
            </p:nvSpPr>
            <p:spPr bwMode="auto">
              <a:xfrm>
                <a:off x="2951" y="3336"/>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72" name="AutoShape 202"/>
              <p:cNvSpPr>
                <a:spLocks noChangeArrowheads="1"/>
              </p:cNvSpPr>
              <p:nvPr/>
            </p:nvSpPr>
            <p:spPr bwMode="auto">
              <a:xfrm>
                <a:off x="3027" y="3295"/>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73" name="AutoShape 203"/>
              <p:cNvSpPr>
                <a:spLocks noChangeArrowheads="1"/>
              </p:cNvSpPr>
              <p:nvPr/>
            </p:nvSpPr>
            <p:spPr bwMode="auto">
              <a:xfrm>
                <a:off x="2995" y="3159"/>
                <a:ext cx="63" cy="42"/>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274" name="AutoShape 204"/>
              <p:cNvCxnSpPr>
                <a:cxnSpLocks noChangeShapeType="1"/>
                <a:stCxn id="7268" idx="2"/>
                <a:endCxn id="7270" idx="0"/>
              </p:cNvCxnSpPr>
              <p:nvPr/>
            </p:nvCxnSpPr>
            <p:spPr bwMode="auto">
              <a:xfrm>
                <a:off x="2838" y="3214"/>
                <a:ext cx="75" cy="23"/>
              </a:xfrm>
              <a:prstGeom prst="straightConnector1">
                <a:avLst/>
              </a:prstGeom>
              <a:noFill/>
              <a:ln w="9525">
                <a:solidFill>
                  <a:schemeClr val="bg1"/>
                </a:solidFill>
                <a:round/>
                <a:headEnd/>
                <a:tailEnd/>
              </a:ln>
            </p:spPr>
          </p:cxnSp>
          <p:cxnSp>
            <p:nvCxnSpPr>
              <p:cNvPr id="7275" name="AutoShape 205"/>
              <p:cNvCxnSpPr>
                <a:cxnSpLocks noChangeShapeType="1"/>
                <a:stCxn id="7273" idx="2"/>
                <a:endCxn id="7270" idx="0"/>
              </p:cNvCxnSpPr>
              <p:nvPr/>
            </p:nvCxnSpPr>
            <p:spPr bwMode="auto">
              <a:xfrm flipH="1">
                <a:off x="2913" y="3201"/>
                <a:ext cx="114" cy="36"/>
              </a:xfrm>
              <a:prstGeom prst="straightConnector1">
                <a:avLst/>
              </a:prstGeom>
              <a:noFill/>
              <a:ln w="9525">
                <a:solidFill>
                  <a:schemeClr val="bg1"/>
                </a:solidFill>
                <a:round/>
                <a:headEnd/>
                <a:tailEnd/>
              </a:ln>
            </p:spPr>
          </p:cxnSp>
          <p:cxnSp>
            <p:nvCxnSpPr>
              <p:cNvPr id="7276" name="AutoShape 206"/>
              <p:cNvCxnSpPr>
                <a:cxnSpLocks noChangeShapeType="1"/>
                <a:stCxn id="7271" idx="0"/>
                <a:endCxn id="7270" idx="2"/>
              </p:cNvCxnSpPr>
              <p:nvPr/>
            </p:nvCxnSpPr>
            <p:spPr bwMode="auto">
              <a:xfrm flipH="1" flipV="1">
                <a:off x="2913" y="3278"/>
                <a:ext cx="70" cy="58"/>
              </a:xfrm>
              <a:prstGeom prst="straightConnector1">
                <a:avLst/>
              </a:prstGeom>
              <a:noFill/>
              <a:ln w="9525">
                <a:solidFill>
                  <a:schemeClr val="bg1"/>
                </a:solidFill>
                <a:round/>
                <a:headEnd/>
                <a:tailEnd/>
              </a:ln>
            </p:spPr>
          </p:cxnSp>
          <p:cxnSp>
            <p:nvCxnSpPr>
              <p:cNvPr id="7277" name="AutoShape 207"/>
              <p:cNvCxnSpPr>
                <a:cxnSpLocks noChangeShapeType="1"/>
                <a:stCxn id="7269" idx="0"/>
                <a:endCxn id="7268" idx="2"/>
              </p:cNvCxnSpPr>
              <p:nvPr/>
            </p:nvCxnSpPr>
            <p:spPr bwMode="auto">
              <a:xfrm flipH="1" flipV="1">
                <a:off x="2838" y="3214"/>
                <a:ext cx="57" cy="101"/>
              </a:xfrm>
              <a:prstGeom prst="straightConnector1">
                <a:avLst/>
              </a:prstGeom>
              <a:noFill/>
              <a:ln w="9525">
                <a:solidFill>
                  <a:schemeClr val="bg1"/>
                </a:solidFill>
                <a:round/>
                <a:headEnd/>
                <a:tailEnd/>
              </a:ln>
            </p:spPr>
          </p:cxnSp>
          <p:cxnSp>
            <p:nvCxnSpPr>
              <p:cNvPr id="7278" name="AutoShape 208"/>
              <p:cNvCxnSpPr>
                <a:cxnSpLocks noChangeShapeType="1"/>
                <a:stCxn id="7271" idx="0"/>
                <a:endCxn id="7273" idx="2"/>
              </p:cNvCxnSpPr>
              <p:nvPr/>
            </p:nvCxnSpPr>
            <p:spPr bwMode="auto">
              <a:xfrm flipV="1">
                <a:off x="2983" y="3201"/>
                <a:ext cx="44" cy="135"/>
              </a:xfrm>
              <a:prstGeom prst="straightConnector1">
                <a:avLst/>
              </a:prstGeom>
              <a:noFill/>
              <a:ln w="9525">
                <a:solidFill>
                  <a:schemeClr val="bg1"/>
                </a:solidFill>
                <a:round/>
                <a:headEnd/>
                <a:tailEnd/>
              </a:ln>
            </p:spPr>
          </p:cxnSp>
          <p:cxnSp>
            <p:nvCxnSpPr>
              <p:cNvPr id="7279" name="AutoShape 209"/>
              <p:cNvCxnSpPr>
                <a:cxnSpLocks noChangeShapeType="1"/>
                <a:stCxn id="7272" idx="0"/>
                <a:endCxn id="7273" idx="3"/>
              </p:cNvCxnSpPr>
              <p:nvPr/>
            </p:nvCxnSpPr>
            <p:spPr bwMode="auto">
              <a:xfrm flipV="1">
                <a:off x="3058" y="3180"/>
                <a:ext cx="0" cy="115"/>
              </a:xfrm>
              <a:prstGeom prst="straightConnector1">
                <a:avLst/>
              </a:prstGeom>
              <a:noFill/>
              <a:ln w="9525">
                <a:solidFill>
                  <a:schemeClr val="bg1"/>
                </a:solidFill>
                <a:round/>
                <a:headEnd/>
                <a:tailEnd/>
              </a:ln>
            </p:spPr>
          </p:cxnSp>
          <p:sp>
            <p:nvSpPr>
              <p:cNvPr id="7280" name="AutoShape 210"/>
              <p:cNvSpPr>
                <a:spLocks noChangeArrowheads="1"/>
              </p:cNvSpPr>
              <p:nvPr/>
            </p:nvSpPr>
            <p:spPr bwMode="auto">
              <a:xfrm>
                <a:off x="2901" y="3172"/>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81" name="AutoShape 211"/>
              <p:cNvSpPr>
                <a:spLocks noChangeArrowheads="1"/>
              </p:cNvSpPr>
              <p:nvPr/>
            </p:nvSpPr>
            <p:spPr bwMode="auto">
              <a:xfrm>
                <a:off x="2869" y="338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82" name="AutoShape 212"/>
              <p:cNvSpPr>
                <a:spLocks noChangeArrowheads="1"/>
              </p:cNvSpPr>
              <p:nvPr/>
            </p:nvSpPr>
            <p:spPr bwMode="auto">
              <a:xfrm>
                <a:off x="2781" y="327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83" name="AutoShape 213"/>
              <p:cNvSpPr>
                <a:spLocks noChangeArrowheads="1"/>
              </p:cNvSpPr>
              <p:nvPr/>
            </p:nvSpPr>
            <p:spPr bwMode="auto">
              <a:xfrm>
                <a:off x="2983" y="3399"/>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84" name="AutoShape 214"/>
              <p:cNvSpPr>
                <a:spLocks noChangeArrowheads="1"/>
              </p:cNvSpPr>
              <p:nvPr/>
            </p:nvSpPr>
            <p:spPr bwMode="auto">
              <a:xfrm>
                <a:off x="3096" y="333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85" name="AutoShape 215"/>
              <p:cNvSpPr>
                <a:spLocks noChangeArrowheads="1"/>
              </p:cNvSpPr>
              <p:nvPr/>
            </p:nvSpPr>
            <p:spPr bwMode="auto">
              <a:xfrm>
                <a:off x="3064" y="3214"/>
                <a:ext cx="64" cy="41"/>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286" name="AutoShape 216"/>
              <p:cNvCxnSpPr>
                <a:cxnSpLocks noChangeShapeType="1"/>
                <a:stCxn id="7280" idx="2"/>
                <a:endCxn id="7282" idx="0"/>
              </p:cNvCxnSpPr>
              <p:nvPr/>
            </p:nvCxnSpPr>
            <p:spPr bwMode="auto">
              <a:xfrm flipH="1">
                <a:off x="2812" y="3213"/>
                <a:ext cx="120" cy="65"/>
              </a:xfrm>
              <a:prstGeom prst="straightConnector1">
                <a:avLst/>
              </a:prstGeom>
              <a:noFill/>
              <a:ln w="9525">
                <a:solidFill>
                  <a:schemeClr val="bg1"/>
                </a:solidFill>
                <a:round/>
                <a:headEnd/>
                <a:tailEnd/>
              </a:ln>
            </p:spPr>
          </p:cxnSp>
          <p:cxnSp>
            <p:nvCxnSpPr>
              <p:cNvPr id="7287" name="AutoShape 217"/>
              <p:cNvCxnSpPr>
                <a:cxnSpLocks noChangeShapeType="1"/>
                <a:stCxn id="7285" idx="2"/>
                <a:endCxn id="7282" idx="0"/>
              </p:cNvCxnSpPr>
              <p:nvPr/>
            </p:nvCxnSpPr>
            <p:spPr bwMode="auto">
              <a:xfrm flipH="1">
                <a:off x="2812" y="3255"/>
                <a:ext cx="284" cy="23"/>
              </a:xfrm>
              <a:prstGeom prst="straightConnector1">
                <a:avLst/>
              </a:prstGeom>
              <a:noFill/>
              <a:ln w="9525">
                <a:solidFill>
                  <a:schemeClr val="bg1"/>
                </a:solidFill>
                <a:round/>
                <a:headEnd/>
                <a:tailEnd/>
              </a:ln>
            </p:spPr>
          </p:cxnSp>
          <p:cxnSp>
            <p:nvCxnSpPr>
              <p:cNvPr id="7288" name="AutoShape 218"/>
              <p:cNvCxnSpPr>
                <a:cxnSpLocks noChangeShapeType="1"/>
                <a:stCxn id="7283" idx="0"/>
                <a:endCxn id="7282" idx="2"/>
              </p:cNvCxnSpPr>
              <p:nvPr/>
            </p:nvCxnSpPr>
            <p:spPr bwMode="auto">
              <a:xfrm flipH="1" flipV="1">
                <a:off x="2812" y="3320"/>
                <a:ext cx="202" cy="79"/>
              </a:xfrm>
              <a:prstGeom prst="straightConnector1">
                <a:avLst/>
              </a:prstGeom>
              <a:noFill/>
              <a:ln w="9525">
                <a:solidFill>
                  <a:schemeClr val="bg1"/>
                </a:solidFill>
                <a:round/>
                <a:headEnd/>
                <a:tailEnd/>
              </a:ln>
            </p:spPr>
          </p:cxnSp>
          <p:cxnSp>
            <p:nvCxnSpPr>
              <p:cNvPr id="7289" name="AutoShape 219"/>
              <p:cNvCxnSpPr>
                <a:cxnSpLocks noChangeShapeType="1"/>
                <a:stCxn id="7281" idx="0"/>
                <a:endCxn id="7280" idx="2"/>
              </p:cNvCxnSpPr>
              <p:nvPr/>
            </p:nvCxnSpPr>
            <p:spPr bwMode="auto">
              <a:xfrm flipV="1">
                <a:off x="2901" y="3213"/>
                <a:ext cx="31" cy="175"/>
              </a:xfrm>
              <a:prstGeom prst="straightConnector1">
                <a:avLst/>
              </a:prstGeom>
              <a:noFill/>
              <a:ln w="9525">
                <a:solidFill>
                  <a:schemeClr val="bg1"/>
                </a:solidFill>
                <a:round/>
                <a:headEnd/>
                <a:tailEnd/>
              </a:ln>
            </p:spPr>
          </p:cxnSp>
          <p:cxnSp>
            <p:nvCxnSpPr>
              <p:cNvPr id="7290" name="AutoShape 220"/>
              <p:cNvCxnSpPr>
                <a:cxnSpLocks noChangeShapeType="1"/>
                <a:stCxn id="7283" idx="0"/>
                <a:endCxn id="7285" idx="2"/>
              </p:cNvCxnSpPr>
              <p:nvPr/>
            </p:nvCxnSpPr>
            <p:spPr bwMode="auto">
              <a:xfrm flipV="1">
                <a:off x="3014" y="3255"/>
                <a:ext cx="82" cy="144"/>
              </a:xfrm>
              <a:prstGeom prst="straightConnector1">
                <a:avLst/>
              </a:prstGeom>
              <a:noFill/>
              <a:ln w="9525">
                <a:solidFill>
                  <a:schemeClr val="bg1"/>
                </a:solidFill>
                <a:round/>
                <a:headEnd/>
                <a:tailEnd/>
              </a:ln>
            </p:spPr>
          </p:cxnSp>
          <p:cxnSp>
            <p:nvCxnSpPr>
              <p:cNvPr id="7291" name="AutoShape 221"/>
              <p:cNvCxnSpPr>
                <a:cxnSpLocks noChangeShapeType="1"/>
                <a:stCxn id="7284" idx="0"/>
                <a:endCxn id="7285" idx="3"/>
              </p:cNvCxnSpPr>
              <p:nvPr/>
            </p:nvCxnSpPr>
            <p:spPr bwMode="auto">
              <a:xfrm flipV="1">
                <a:off x="3128" y="3235"/>
                <a:ext cx="0" cy="103"/>
              </a:xfrm>
              <a:prstGeom prst="straightConnector1">
                <a:avLst/>
              </a:prstGeom>
              <a:noFill/>
              <a:ln w="9525">
                <a:solidFill>
                  <a:schemeClr val="bg1"/>
                </a:solidFill>
                <a:round/>
                <a:headEnd/>
                <a:tailEnd/>
              </a:ln>
            </p:spPr>
          </p:cxnSp>
        </p:grpSp>
        <p:grpSp>
          <p:nvGrpSpPr>
            <p:cNvPr id="13" name="Group 222"/>
            <p:cNvGrpSpPr>
              <a:grpSpLocks/>
            </p:cNvGrpSpPr>
            <p:nvPr/>
          </p:nvGrpSpPr>
          <p:grpSpPr bwMode="auto">
            <a:xfrm>
              <a:off x="4761" y="3768"/>
              <a:ext cx="464" cy="406"/>
              <a:chOff x="2745" y="3092"/>
              <a:chExt cx="464" cy="406"/>
            </a:xfrm>
          </p:grpSpPr>
          <p:sp>
            <p:nvSpPr>
              <p:cNvPr id="7242" name="AutoShape 223"/>
              <p:cNvSpPr>
                <a:spLocks noChangeArrowheads="1"/>
              </p:cNvSpPr>
              <p:nvPr/>
            </p:nvSpPr>
            <p:spPr bwMode="auto">
              <a:xfrm>
                <a:off x="2745" y="3092"/>
                <a:ext cx="464" cy="406"/>
              </a:xfrm>
              <a:prstGeom prst="cube">
                <a:avLst>
                  <a:gd name="adj" fmla="val 25000"/>
                </a:avLst>
              </a:prstGeom>
              <a:gradFill rotWithShape="1">
                <a:gsLst>
                  <a:gs pos="0">
                    <a:schemeClr val="accent2"/>
                  </a:gs>
                  <a:gs pos="100000">
                    <a:schemeClr val="hlink"/>
                  </a:gs>
                </a:gsLst>
                <a:lin ang="5400000" scaled="1"/>
              </a:gradFill>
              <a:ln w="9525">
                <a:solidFill>
                  <a:schemeClr val="bg1"/>
                </a:solidFill>
                <a:miter lim="800000"/>
                <a:headEnd/>
                <a:tailEnd/>
              </a:ln>
            </p:spPr>
            <p:txBody>
              <a:bodyPr wrap="none" anchor="ctr"/>
              <a:lstStyle/>
              <a:p>
                <a:endParaRPr lang="en-US"/>
              </a:p>
            </p:txBody>
          </p:sp>
          <p:sp>
            <p:nvSpPr>
              <p:cNvPr id="7243" name="AutoShape 224"/>
              <p:cNvSpPr>
                <a:spLocks noChangeArrowheads="1"/>
              </p:cNvSpPr>
              <p:nvPr/>
            </p:nvSpPr>
            <p:spPr bwMode="auto">
              <a:xfrm>
                <a:off x="2806" y="3173"/>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44" name="AutoShape 225"/>
              <p:cNvSpPr>
                <a:spLocks noChangeArrowheads="1"/>
              </p:cNvSpPr>
              <p:nvPr/>
            </p:nvSpPr>
            <p:spPr bwMode="auto">
              <a:xfrm>
                <a:off x="2863" y="3315"/>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45" name="AutoShape 226"/>
              <p:cNvSpPr>
                <a:spLocks noChangeArrowheads="1"/>
              </p:cNvSpPr>
              <p:nvPr/>
            </p:nvSpPr>
            <p:spPr bwMode="auto">
              <a:xfrm>
                <a:off x="2882" y="3237"/>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46" name="AutoShape 227"/>
              <p:cNvSpPr>
                <a:spLocks noChangeArrowheads="1"/>
              </p:cNvSpPr>
              <p:nvPr/>
            </p:nvSpPr>
            <p:spPr bwMode="auto">
              <a:xfrm>
                <a:off x="2951" y="3336"/>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47" name="AutoShape 228"/>
              <p:cNvSpPr>
                <a:spLocks noChangeArrowheads="1"/>
              </p:cNvSpPr>
              <p:nvPr/>
            </p:nvSpPr>
            <p:spPr bwMode="auto">
              <a:xfrm>
                <a:off x="3027" y="3295"/>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48" name="AutoShape 229"/>
              <p:cNvSpPr>
                <a:spLocks noChangeArrowheads="1"/>
              </p:cNvSpPr>
              <p:nvPr/>
            </p:nvSpPr>
            <p:spPr bwMode="auto">
              <a:xfrm>
                <a:off x="2995" y="3159"/>
                <a:ext cx="63" cy="42"/>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249" name="AutoShape 230"/>
              <p:cNvCxnSpPr>
                <a:cxnSpLocks noChangeShapeType="1"/>
                <a:stCxn id="7243" idx="2"/>
                <a:endCxn id="7245" idx="0"/>
              </p:cNvCxnSpPr>
              <p:nvPr/>
            </p:nvCxnSpPr>
            <p:spPr bwMode="auto">
              <a:xfrm>
                <a:off x="2838" y="3214"/>
                <a:ext cx="75" cy="23"/>
              </a:xfrm>
              <a:prstGeom prst="straightConnector1">
                <a:avLst/>
              </a:prstGeom>
              <a:noFill/>
              <a:ln w="9525">
                <a:solidFill>
                  <a:schemeClr val="bg1"/>
                </a:solidFill>
                <a:round/>
                <a:headEnd/>
                <a:tailEnd/>
              </a:ln>
            </p:spPr>
          </p:cxnSp>
          <p:cxnSp>
            <p:nvCxnSpPr>
              <p:cNvPr id="7250" name="AutoShape 231"/>
              <p:cNvCxnSpPr>
                <a:cxnSpLocks noChangeShapeType="1"/>
                <a:stCxn id="7248" idx="2"/>
                <a:endCxn id="7245" idx="0"/>
              </p:cNvCxnSpPr>
              <p:nvPr/>
            </p:nvCxnSpPr>
            <p:spPr bwMode="auto">
              <a:xfrm flipH="1">
                <a:off x="2913" y="3201"/>
                <a:ext cx="114" cy="36"/>
              </a:xfrm>
              <a:prstGeom prst="straightConnector1">
                <a:avLst/>
              </a:prstGeom>
              <a:noFill/>
              <a:ln w="9525">
                <a:solidFill>
                  <a:schemeClr val="bg1"/>
                </a:solidFill>
                <a:round/>
                <a:headEnd/>
                <a:tailEnd/>
              </a:ln>
            </p:spPr>
          </p:cxnSp>
          <p:cxnSp>
            <p:nvCxnSpPr>
              <p:cNvPr id="7251" name="AutoShape 232"/>
              <p:cNvCxnSpPr>
                <a:cxnSpLocks noChangeShapeType="1"/>
                <a:stCxn id="7246" idx="0"/>
                <a:endCxn id="7245" idx="2"/>
              </p:cNvCxnSpPr>
              <p:nvPr/>
            </p:nvCxnSpPr>
            <p:spPr bwMode="auto">
              <a:xfrm flipH="1" flipV="1">
                <a:off x="2913" y="3278"/>
                <a:ext cx="70" cy="58"/>
              </a:xfrm>
              <a:prstGeom prst="straightConnector1">
                <a:avLst/>
              </a:prstGeom>
              <a:noFill/>
              <a:ln w="9525">
                <a:solidFill>
                  <a:schemeClr val="bg1"/>
                </a:solidFill>
                <a:round/>
                <a:headEnd/>
                <a:tailEnd/>
              </a:ln>
            </p:spPr>
          </p:cxnSp>
          <p:cxnSp>
            <p:nvCxnSpPr>
              <p:cNvPr id="7252" name="AutoShape 233"/>
              <p:cNvCxnSpPr>
                <a:cxnSpLocks noChangeShapeType="1"/>
                <a:stCxn id="7244" idx="0"/>
                <a:endCxn id="7243" idx="2"/>
              </p:cNvCxnSpPr>
              <p:nvPr/>
            </p:nvCxnSpPr>
            <p:spPr bwMode="auto">
              <a:xfrm flipH="1" flipV="1">
                <a:off x="2838" y="3214"/>
                <a:ext cx="57" cy="101"/>
              </a:xfrm>
              <a:prstGeom prst="straightConnector1">
                <a:avLst/>
              </a:prstGeom>
              <a:noFill/>
              <a:ln w="9525">
                <a:solidFill>
                  <a:schemeClr val="bg1"/>
                </a:solidFill>
                <a:round/>
                <a:headEnd/>
                <a:tailEnd/>
              </a:ln>
            </p:spPr>
          </p:cxnSp>
          <p:cxnSp>
            <p:nvCxnSpPr>
              <p:cNvPr id="7253" name="AutoShape 234"/>
              <p:cNvCxnSpPr>
                <a:cxnSpLocks noChangeShapeType="1"/>
                <a:stCxn id="7246" idx="0"/>
                <a:endCxn id="7248" idx="2"/>
              </p:cNvCxnSpPr>
              <p:nvPr/>
            </p:nvCxnSpPr>
            <p:spPr bwMode="auto">
              <a:xfrm flipV="1">
                <a:off x="2983" y="3201"/>
                <a:ext cx="44" cy="135"/>
              </a:xfrm>
              <a:prstGeom prst="straightConnector1">
                <a:avLst/>
              </a:prstGeom>
              <a:noFill/>
              <a:ln w="9525">
                <a:solidFill>
                  <a:schemeClr val="bg1"/>
                </a:solidFill>
                <a:round/>
                <a:headEnd/>
                <a:tailEnd/>
              </a:ln>
            </p:spPr>
          </p:cxnSp>
          <p:cxnSp>
            <p:nvCxnSpPr>
              <p:cNvPr id="7254" name="AutoShape 235"/>
              <p:cNvCxnSpPr>
                <a:cxnSpLocks noChangeShapeType="1"/>
                <a:stCxn id="7247" idx="0"/>
                <a:endCxn id="7248" idx="3"/>
              </p:cNvCxnSpPr>
              <p:nvPr/>
            </p:nvCxnSpPr>
            <p:spPr bwMode="auto">
              <a:xfrm flipV="1">
                <a:off x="3058" y="3180"/>
                <a:ext cx="0" cy="115"/>
              </a:xfrm>
              <a:prstGeom prst="straightConnector1">
                <a:avLst/>
              </a:prstGeom>
              <a:noFill/>
              <a:ln w="9525">
                <a:solidFill>
                  <a:schemeClr val="bg1"/>
                </a:solidFill>
                <a:round/>
                <a:headEnd/>
                <a:tailEnd/>
              </a:ln>
            </p:spPr>
          </p:cxnSp>
          <p:sp>
            <p:nvSpPr>
              <p:cNvPr id="7255" name="AutoShape 236"/>
              <p:cNvSpPr>
                <a:spLocks noChangeArrowheads="1"/>
              </p:cNvSpPr>
              <p:nvPr/>
            </p:nvSpPr>
            <p:spPr bwMode="auto">
              <a:xfrm>
                <a:off x="2901" y="3172"/>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56" name="AutoShape 237"/>
              <p:cNvSpPr>
                <a:spLocks noChangeArrowheads="1"/>
              </p:cNvSpPr>
              <p:nvPr/>
            </p:nvSpPr>
            <p:spPr bwMode="auto">
              <a:xfrm>
                <a:off x="2869" y="338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57" name="AutoShape 238"/>
              <p:cNvSpPr>
                <a:spLocks noChangeArrowheads="1"/>
              </p:cNvSpPr>
              <p:nvPr/>
            </p:nvSpPr>
            <p:spPr bwMode="auto">
              <a:xfrm>
                <a:off x="2781" y="327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58" name="AutoShape 239"/>
              <p:cNvSpPr>
                <a:spLocks noChangeArrowheads="1"/>
              </p:cNvSpPr>
              <p:nvPr/>
            </p:nvSpPr>
            <p:spPr bwMode="auto">
              <a:xfrm>
                <a:off x="2983" y="3399"/>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59" name="AutoShape 240"/>
              <p:cNvSpPr>
                <a:spLocks noChangeArrowheads="1"/>
              </p:cNvSpPr>
              <p:nvPr/>
            </p:nvSpPr>
            <p:spPr bwMode="auto">
              <a:xfrm>
                <a:off x="3096" y="333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60" name="AutoShape 241"/>
              <p:cNvSpPr>
                <a:spLocks noChangeArrowheads="1"/>
              </p:cNvSpPr>
              <p:nvPr/>
            </p:nvSpPr>
            <p:spPr bwMode="auto">
              <a:xfrm>
                <a:off x="3064" y="3214"/>
                <a:ext cx="64" cy="41"/>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261" name="AutoShape 242"/>
              <p:cNvCxnSpPr>
                <a:cxnSpLocks noChangeShapeType="1"/>
                <a:stCxn id="7255" idx="2"/>
                <a:endCxn id="7257" idx="0"/>
              </p:cNvCxnSpPr>
              <p:nvPr/>
            </p:nvCxnSpPr>
            <p:spPr bwMode="auto">
              <a:xfrm flipH="1">
                <a:off x="2812" y="3213"/>
                <a:ext cx="120" cy="65"/>
              </a:xfrm>
              <a:prstGeom prst="straightConnector1">
                <a:avLst/>
              </a:prstGeom>
              <a:noFill/>
              <a:ln w="9525">
                <a:solidFill>
                  <a:schemeClr val="bg1"/>
                </a:solidFill>
                <a:round/>
                <a:headEnd/>
                <a:tailEnd/>
              </a:ln>
            </p:spPr>
          </p:cxnSp>
          <p:cxnSp>
            <p:nvCxnSpPr>
              <p:cNvPr id="7262" name="AutoShape 243"/>
              <p:cNvCxnSpPr>
                <a:cxnSpLocks noChangeShapeType="1"/>
                <a:stCxn id="7260" idx="2"/>
                <a:endCxn id="7257" idx="0"/>
              </p:cNvCxnSpPr>
              <p:nvPr/>
            </p:nvCxnSpPr>
            <p:spPr bwMode="auto">
              <a:xfrm flipH="1">
                <a:off x="2812" y="3255"/>
                <a:ext cx="284" cy="23"/>
              </a:xfrm>
              <a:prstGeom prst="straightConnector1">
                <a:avLst/>
              </a:prstGeom>
              <a:noFill/>
              <a:ln w="9525">
                <a:solidFill>
                  <a:schemeClr val="bg1"/>
                </a:solidFill>
                <a:round/>
                <a:headEnd/>
                <a:tailEnd/>
              </a:ln>
            </p:spPr>
          </p:cxnSp>
          <p:cxnSp>
            <p:nvCxnSpPr>
              <p:cNvPr id="7263" name="AutoShape 244"/>
              <p:cNvCxnSpPr>
                <a:cxnSpLocks noChangeShapeType="1"/>
                <a:stCxn id="7258" idx="0"/>
                <a:endCxn id="7257" idx="2"/>
              </p:cNvCxnSpPr>
              <p:nvPr/>
            </p:nvCxnSpPr>
            <p:spPr bwMode="auto">
              <a:xfrm flipH="1" flipV="1">
                <a:off x="2812" y="3320"/>
                <a:ext cx="202" cy="79"/>
              </a:xfrm>
              <a:prstGeom prst="straightConnector1">
                <a:avLst/>
              </a:prstGeom>
              <a:noFill/>
              <a:ln w="9525">
                <a:solidFill>
                  <a:schemeClr val="bg1"/>
                </a:solidFill>
                <a:round/>
                <a:headEnd/>
                <a:tailEnd/>
              </a:ln>
            </p:spPr>
          </p:cxnSp>
          <p:cxnSp>
            <p:nvCxnSpPr>
              <p:cNvPr id="7264" name="AutoShape 245"/>
              <p:cNvCxnSpPr>
                <a:cxnSpLocks noChangeShapeType="1"/>
                <a:stCxn id="7256" idx="0"/>
                <a:endCxn id="7255" idx="2"/>
              </p:cNvCxnSpPr>
              <p:nvPr/>
            </p:nvCxnSpPr>
            <p:spPr bwMode="auto">
              <a:xfrm flipV="1">
                <a:off x="2901" y="3213"/>
                <a:ext cx="31" cy="175"/>
              </a:xfrm>
              <a:prstGeom prst="straightConnector1">
                <a:avLst/>
              </a:prstGeom>
              <a:noFill/>
              <a:ln w="9525">
                <a:solidFill>
                  <a:schemeClr val="bg1"/>
                </a:solidFill>
                <a:round/>
                <a:headEnd/>
                <a:tailEnd/>
              </a:ln>
            </p:spPr>
          </p:cxnSp>
          <p:cxnSp>
            <p:nvCxnSpPr>
              <p:cNvPr id="7265" name="AutoShape 246"/>
              <p:cNvCxnSpPr>
                <a:cxnSpLocks noChangeShapeType="1"/>
                <a:stCxn id="7258" idx="0"/>
                <a:endCxn id="7260" idx="2"/>
              </p:cNvCxnSpPr>
              <p:nvPr/>
            </p:nvCxnSpPr>
            <p:spPr bwMode="auto">
              <a:xfrm flipV="1">
                <a:off x="3014" y="3255"/>
                <a:ext cx="82" cy="144"/>
              </a:xfrm>
              <a:prstGeom prst="straightConnector1">
                <a:avLst/>
              </a:prstGeom>
              <a:noFill/>
              <a:ln w="9525">
                <a:solidFill>
                  <a:schemeClr val="bg1"/>
                </a:solidFill>
                <a:round/>
                <a:headEnd/>
                <a:tailEnd/>
              </a:ln>
            </p:spPr>
          </p:cxnSp>
          <p:cxnSp>
            <p:nvCxnSpPr>
              <p:cNvPr id="7266" name="AutoShape 247"/>
              <p:cNvCxnSpPr>
                <a:cxnSpLocks noChangeShapeType="1"/>
                <a:stCxn id="7259" idx="0"/>
                <a:endCxn id="7260" idx="3"/>
              </p:cNvCxnSpPr>
              <p:nvPr/>
            </p:nvCxnSpPr>
            <p:spPr bwMode="auto">
              <a:xfrm flipV="1">
                <a:off x="3128" y="3235"/>
                <a:ext cx="0" cy="103"/>
              </a:xfrm>
              <a:prstGeom prst="straightConnector1">
                <a:avLst/>
              </a:prstGeom>
              <a:noFill/>
              <a:ln w="9525">
                <a:solidFill>
                  <a:schemeClr val="bg1"/>
                </a:solidFill>
                <a:round/>
                <a:headEnd/>
                <a:tailEnd/>
              </a:ln>
            </p:spPr>
          </p:cxnSp>
        </p:grpSp>
        <p:grpSp>
          <p:nvGrpSpPr>
            <p:cNvPr id="14" name="Group 248"/>
            <p:cNvGrpSpPr>
              <a:grpSpLocks/>
            </p:cNvGrpSpPr>
            <p:nvPr/>
          </p:nvGrpSpPr>
          <p:grpSpPr bwMode="auto">
            <a:xfrm>
              <a:off x="4475" y="3901"/>
              <a:ext cx="464" cy="406"/>
              <a:chOff x="2745" y="3092"/>
              <a:chExt cx="464" cy="406"/>
            </a:xfrm>
          </p:grpSpPr>
          <p:sp>
            <p:nvSpPr>
              <p:cNvPr id="7217" name="AutoShape 249"/>
              <p:cNvSpPr>
                <a:spLocks noChangeArrowheads="1"/>
              </p:cNvSpPr>
              <p:nvPr/>
            </p:nvSpPr>
            <p:spPr bwMode="auto">
              <a:xfrm>
                <a:off x="2745" y="3092"/>
                <a:ext cx="464" cy="406"/>
              </a:xfrm>
              <a:prstGeom prst="cube">
                <a:avLst>
                  <a:gd name="adj" fmla="val 25000"/>
                </a:avLst>
              </a:prstGeom>
              <a:gradFill rotWithShape="1">
                <a:gsLst>
                  <a:gs pos="0">
                    <a:schemeClr val="accent2"/>
                  </a:gs>
                  <a:gs pos="100000">
                    <a:schemeClr val="hlink"/>
                  </a:gs>
                </a:gsLst>
                <a:lin ang="5400000" scaled="1"/>
              </a:gradFill>
              <a:ln w="9525">
                <a:solidFill>
                  <a:schemeClr val="bg1"/>
                </a:solidFill>
                <a:miter lim="800000"/>
                <a:headEnd/>
                <a:tailEnd/>
              </a:ln>
            </p:spPr>
            <p:txBody>
              <a:bodyPr wrap="none" anchor="ctr"/>
              <a:lstStyle/>
              <a:p>
                <a:endParaRPr lang="en-US"/>
              </a:p>
            </p:txBody>
          </p:sp>
          <p:sp>
            <p:nvSpPr>
              <p:cNvPr id="7218" name="AutoShape 250"/>
              <p:cNvSpPr>
                <a:spLocks noChangeArrowheads="1"/>
              </p:cNvSpPr>
              <p:nvPr/>
            </p:nvSpPr>
            <p:spPr bwMode="auto">
              <a:xfrm>
                <a:off x="2806" y="3173"/>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19" name="AutoShape 251"/>
              <p:cNvSpPr>
                <a:spLocks noChangeArrowheads="1"/>
              </p:cNvSpPr>
              <p:nvPr/>
            </p:nvSpPr>
            <p:spPr bwMode="auto">
              <a:xfrm>
                <a:off x="2863" y="3315"/>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20" name="AutoShape 252"/>
              <p:cNvSpPr>
                <a:spLocks noChangeArrowheads="1"/>
              </p:cNvSpPr>
              <p:nvPr/>
            </p:nvSpPr>
            <p:spPr bwMode="auto">
              <a:xfrm>
                <a:off x="2882" y="3237"/>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21" name="AutoShape 253"/>
              <p:cNvSpPr>
                <a:spLocks noChangeArrowheads="1"/>
              </p:cNvSpPr>
              <p:nvPr/>
            </p:nvSpPr>
            <p:spPr bwMode="auto">
              <a:xfrm>
                <a:off x="2951" y="3336"/>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22" name="AutoShape 254"/>
              <p:cNvSpPr>
                <a:spLocks noChangeArrowheads="1"/>
              </p:cNvSpPr>
              <p:nvPr/>
            </p:nvSpPr>
            <p:spPr bwMode="auto">
              <a:xfrm>
                <a:off x="3027" y="3295"/>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23" name="AutoShape 255"/>
              <p:cNvSpPr>
                <a:spLocks noChangeArrowheads="1"/>
              </p:cNvSpPr>
              <p:nvPr/>
            </p:nvSpPr>
            <p:spPr bwMode="auto">
              <a:xfrm>
                <a:off x="2995" y="3159"/>
                <a:ext cx="63" cy="42"/>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224" name="AutoShape 256"/>
              <p:cNvCxnSpPr>
                <a:cxnSpLocks noChangeShapeType="1"/>
                <a:stCxn id="7218" idx="2"/>
                <a:endCxn id="7220" idx="0"/>
              </p:cNvCxnSpPr>
              <p:nvPr/>
            </p:nvCxnSpPr>
            <p:spPr bwMode="auto">
              <a:xfrm>
                <a:off x="2838" y="3214"/>
                <a:ext cx="75" cy="23"/>
              </a:xfrm>
              <a:prstGeom prst="straightConnector1">
                <a:avLst/>
              </a:prstGeom>
              <a:noFill/>
              <a:ln w="9525">
                <a:solidFill>
                  <a:schemeClr val="bg1"/>
                </a:solidFill>
                <a:round/>
                <a:headEnd/>
                <a:tailEnd/>
              </a:ln>
            </p:spPr>
          </p:cxnSp>
          <p:cxnSp>
            <p:nvCxnSpPr>
              <p:cNvPr id="7225" name="AutoShape 257"/>
              <p:cNvCxnSpPr>
                <a:cxnSpLocks noChangeShapeType="1"/>
                <a:stCxn id="7223" idx="2"/>
                <a:endCxn id="7220" idx="0"/>
              </p:cNvCxnSpPr>
              <p:nvPr/>
            </p:nvCxnSpPr>
            <p:spPr bwMode="auto">
              <a:xfrm flipH="1">
                <a:off x="2913" y="3201"/>
                <a:ext cx="114" cy="36"/>
              </a:xfrm>
              <a:prstGeom prst="straightConnector1">
                <a:avLst/>
              </a:prstGeom>
              <a:noFill/>
              <a:ln w="9525">
                <a:solidFill>
                  <a:schemeClr val="bg1"/>
                </a:solidFill>
                <a:round/>
                <a:headEnd/>
                <a:tailEnd/>
              </a:ln>
            </p:spPr>
          </p:cxnSp>
          <p:cxnSp>
            <p:nvCxnSpPr>
              <p:cNvPr id="7226" name="AutoShape 258"/>
              <p:cNvCxnSpPr>
                <a:cxnSpLocks noChangeShapeType="1"/>
                <a:stCxn id="7221" idx="0"/>
                <a:endCxn id="7220" idx="2"/>
              </p:cNvCxnSpPr>
              <p:nvPr/>
            </p:nvCxnSpPr>
            <p:spPr bwMode="auto">
              <a:xfrm flipH="1" flipV="1">
                <a:off x="2913" y="3278"/>
                <a:ext cx="70" cy="58"/>
              </a:xfrm>
              <a:prstGeom prst="straightConnector1">
                <a:avLst/>
              </a:prstGeom>
              <a:noFill/>
              <a:ln w="9525">
                <a:solidFill>
                  <a:schemeClr val="bg1"/>
                </a:solidFill>
                <a:round/>
                <a:headEnd/>
                <a:tailEnd/>
              </a:ln>
            </p:spPr>
          </p:cxnSp>
          <p:cxnSp>
            <p:nvCxnSpPr>
              <p:cNvPr id="7227" name="AutoShape 259"/>
              <p:cNvCxnSpPr>
                <a:cxnSpLocks noChangeShapeType="1"/>
                <a:stCxn id="7219" idx="0"/>
                <a:endCxn id="7218" idx="2"/>
              </p:cNvCxnSpPr>
              <p:nvPr/>
            </p:nvCxnSpPr>
            <p:spPr bwMode="auto">
              <a:xfrm flipH="1" flipV="1">
                <a:off x="2838" y="3214"/>
                <a:ext cx="57" cy="101"/>
              </a:xfrm>
              <a:prstGeom prst="straightConnector1">
                <a:avLst/>
              </a:prstGeom>
              <a:noFill/>
              <a:ln w="9525">
                <a:solidFill>
                  <a:schemeClr val="bg1"/>
                </a:solidFill>
                <a:round/>
                <a:headEnd/>
                <a:tailEnd/>
              </a:ln>
            </p:spPr>
          </p:cxnSp>
          <p:cxnSp>
            <p:nvCxnSpPr>
              <p:cNvPr id="7228" name="AutoShape 260"/>
              <p:cNvCxnSpPr>
                <a:cxnSpLocks noChangeShapeType="1"/>
                <a:stCxn id="7221" idx="0"/>
                <a:endCxn id="7223" idx="2"/>
              </p:cNvCxnSpPr>
              <p:nvPr/>
            </p:nvCxnSpPr>
            <p:spPr bwMode="auto">
              <a:xfrm flipV="1">
                <a:off x="2983" y="3201"/>
                <a:ext cx="44" cy="135"/>
              </a:xfrm>
              <a:prstGeom prst="straightConnector1">
                <a:avLst/>
              </a:prstGeom>
              <a:noFill/>
              <a:ln w="9525">
                <a:solidFill>
                  <a:schemeClr val="bg1"/>
                </a:solidFill>
                <a:round/>
                <a:headEnd/>
                <a:tailEnd/>
              </a:ln>
            </p:spPr>
          </p:cxnSp>
          <p:cxnSp>
            <p:nvCxnSpPr>
              <p:cNvPr id="7229" name="AutoShape 261"/>
              <p:cNvCxnSpPr>
                <a:cxnSpLocks noChangeShapeType="1"/>
                <a:stCxn id="7222" idx="0"/>
                <a:endCxn id="7223" idx="3"/>
              </p:cNvCxnSpPr>
              <p:nvPr/>
            </p:nvCxnSpPr>
            <p:spPr bwMode="auto">
              <a:xfrm flipV="1">
                <a:off x="3058" y="3180"/>
                <a:ext cx="0" cy="115"/>
              </a:xfrm>
              <a:prstGeom prst="straightConnector1">
                <a:avLst/>
              </a:prstGeom>
              <a:noFill/>
              <a:ln w="9525">
                <a:solidFill>
                  <a:schemeClr val="bg1"/>
                </a:solidFill>
                <a:round/>
                <a:headEnd/>
                <a:tailEnd/>
              </a:ln>
            </p:spPr>
          </p:cxnSp>
          <p:sp>
            <p:nvSpPr>
              <p:cNvPr id="7230" name="AutoShape 262"/>
              <p:cNvSpPr>
                <a:spLocks noChangeArrowheads="1"/>
              </p:cNvSpPr>
              <p:nvPr/>
            </p:nvSpPr>
            <p:spPr bwMode="auto">
              <a:xfrm>
                <a:off x="2901" y="3172"/>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31" name="AutoShape 263"/>
              <p:cNvSpPr>
                <a:spLocks noChangeArrowheads="1"/>
              </p:cNvSpPr>
              <p:nvPr/>
            </p:nvSpPr>
            <p:spPr bwMode="auto">
              <a:xfrm>
                <a:off x="2869" y="338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32" name="AutoShape 264"/>
              <p:cNvSpPr>
                <a:spLocks noChangeArrowheads="1"/>
              </p:cNvSpPr>
              <p:nvPr/>
            </p:nvSpPr>
            <p:spPr bwMode="auto">
              <a:xfrm>
                <a:off x="2781" y="327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33" name="AutoShape 265"/>
              <p:cNvSpPr>
                <a:spLocks noChangeArrowheads="1"/>
              </p:cNvSpPr>
              <p:nvPr/>
            </p:nvSpPr>
            <p:spPr bwMode="auto">
              <a:xfrm>
                <a:off x="2983" y="3399"/>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34" name="AutoShape 266"/>
              <p:cNvSpPr>
                <a:spLocks noChangeArrowheads="1"/>
              </p:cNvSpPr>
              <p:nvPr/>
            </p:nvSpPr>
            <p:spPr bwMode="auto">
              <a:xfrm>
                <a:off x="3096" y="333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35" name="AutoShape 267"/>
              <p:cNvSpPr>
                <a:spLocks noChangeArrowheads="1"/>
              </p:cNvSpPr>
              <p:nvPr/>
            </p:nvSpPr>
            <p:spPr bwMode="auto">
              <a:xfrm>
                <a:off x="3064" y="3214"/>
                <a:ext cx="64" cy="41"/>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236" name="AutoShape 268"/>
              <p:cNvCxnSpPr>
                <a:cxnSpLocks noChangeShapeType="1"/>
                <a:stCxn id="7230" idx="2"/>
                <a:endCxn id="7232" idx="0"/>
              </p:cNvCxnSpPr>
              <p:nvPr/>
            </p:nvCxnSpPr>
            <p:spPr bwMode="auto">
              <a:xfrm flipH="1">
                <a:off x="2812" y="3213"/>
                <a:ext cx="120" cy="65"/>
              </a:xfrm>
              <a:prstGeom prst="straightConnector1">
                <a:avLst/>
              </a:prstGeom>
              <a:noFill/>
              <a:ln w="9525">
                <a:solidFill>
                  <a:schemeClr val="bg1"/>
                </a:solidFill>
                <a:round/>
                <a:headEnd/>
                <a:tailEnd/>
              </a:ln>
            </p:spPr>
          </p:cxnSp>
          <p:cxnSp>
            <p:nvCxnSpPr>
              <p:cNvPr id="7237" name="AutoShape 269"/>
              <p:cNvCxnSpPr>
                <a:cxnSpLocks noChangeShapeType="1"/>
                <a:stCxn id="7235" idx="2"/>
                <a:endCxn id="7232" idx="0"/>
              </p:cNvCxnSpPr>
              <p:nvPr/>
            </p:nvCxnSpPr>
            <p:spPr bwMode="auto">
              <a:xfrm flipH="1">
                <a:off x="2812" y="3255"/>
                <a:ext cx="284" cy="23"/>
              </a:xfrm>
              <a:prstGeom prst="straightConnector1">
                <a:avLst/>
              </a:prstGeom>
              <a:noFill/>
              <a:ln w="9525">
                <a:solidFill>
                  <a:schemeClr val="bg1"/>
                </a:solidFill>
                <a:round/>
                <a:headEnd/>
                <a:tailEnd/>
              </a:ln>
            </p:spPr>
          </p:cxnSp>
          <p:cxnSp>
            <p:nvCxnSpPr>
              <p:cNvPr id="7238" name="AutoShape 270"/>
              <p:cNvCxnSpPr>
                <a:cxnSpLocks noChangeShapeType="1"/>
                <a:stCxn id="7233" idx="0"/>
                <a:endCxn id="7232" idx="2"/>
              </p:cNvCxnSpPr>
              <p:nvPr/>
            </p:nvCxnSpPr>
            <p:spPr bwMode="auto">
              <a:xfrm flipH="1" flipV="1">
                <a:off x="2812" y="3320"/>
                <a:ext cx="202" cy="79"/>
              </a:xfrm>
              <a:prstGeom prst="straightConnector1">
                <a:avLst/>
              </a:prstGeom>
              <a:noFill/>
              <a:ln w="9525">
                <a:solidFill>
                  <a:schemeClr val="bg1"/>
                </a:solidFill>
                <a:round/>
                <a:headEnd/>
                <a:tailEnd/>
              </a:ln>
            </p:spPr>
          </p:cxnSp>
          <p:cxnSp>
            <p:nvCxnSpPr>
              <p:cNvPr id="7239" name="AutoShape 271"/>
              <p:cNvCxnSpPr>
                <a:cxnSpLocks noChangeShapeType="1"/>
                <a:stCxn id="7231" idx="0"/>
                <a:endCxn id="7230" idx="2"/>
              </p:cNvCxnSpPr>
              <p:nvPr/>
            </p:nvCxnSpPr>
            <p:spPr bwMode="auto">
              <a:xfrm flipV="1">
                <a:off x="2901" y="3213"/>
                <a:ext cx="31" cy="175"/>
              </a:xfrm>
              <a:prstGeom prst="straightConnector1">
                <a:avLst/>
              </a:prstGeom>
              <a:noFill/>
              <a:ln w="9525">
                <a:solidFill>
                  <a:schemeClr val="bg1"/>
                </a:solidFill>
                <a:round/>
                <a:headEnd/>
                <a:tailEnd/>
              </a:ln>
            </p:spPr>
          </p:cxnSp>
          <p:cxnSp>
            <p:nvCxnSpPr>
              <p:cNvPr id="7240" name="AutoShape 272"/>
              <p:cNvCxnSpPr>
                <a:cxnSpLocks noChangeShapeType="1"/>
                <a:stCxn id="7233" idx="0"/>
                <a:endCxn id="7235" idx="2"/>
              </p:cNvCxnSpPr>
              <p:nvPr/>
            </p:nvCxnSpPr>
            <p:spPr bwMode="auto">
              <a:xfrm flipV="1">
                <a:off x="3014" y="3255"/>
                <a:ext cx="82" cy="144"/>
              </a:xfrm>
              <a:prstGeom prst="straightConnector1">
                <a:avLst/>
              </a:prstGeom>
              <a:noFill/>
              <a:ln w="9525">
                <a:solidFill>
                  <a:schemeClr val="bg1"/>
                </a:solidFill>
                <a:round/>
                <a:headEnd/>
                <a:tailEnd/>
              </a:ln>
            </p:spPr>
          </p:cxnSp>
          <p:cxnSp>
            <p:nvCxnSpPr>
              <p:cNvPr id="7241" name="AutoShape 273"/>
              <p:cNvCxnSpPr>
                <a:cxnSpLocks noChangeShapeType="1"/>
                <a:stCxn id="7234" idx="0"/>
                <a:endCxn id="7235" idx="3"/>
              </p:cNvCxnSpPr>
              <p:nvPr/>
            </p:nvCxnSpPr>
            <p:spPr bwMode="auto">
              <a:xfrm flipV="1">
                <a:off x="3128" y="3235"/>
                <a:ext cx="0" cy="103"/>
              </a:xfrm>
              <a:prstGeom prst="straightConnector1">
                <a:avLst/>
              </a:prstGeom>
              <a:noFill/>
              <a:ln w="9525">
                <a:solidFill>
                  <a:schemeClr val="bg1"/>
                </a:solidFill>
                <a:round/>
                <a:headEnd/>
                <a:tailEnd/>
              </a:ln>
            </p:spPr>
          </p:cxnSp>
        </p:grpSp>
        <p:sp>
          <p:nvSpPr>
            <p:cNvPr id="7213" name="AutoShape 274"/>
            <p:cNvSpPr>
              <a:spLocks noChangeArrowheads="1"/>
            </p:cNvSpPr>
            <p:nvPr/>
          </p:nvSpPr>
          <p:spPr bwMode="auto">
            <a:xfrm rot="5400000">
              <a:off x="4872" y="3086"/>
              <a:ext cx="462" cy="311"/>
            </a:xfrm>
            <a:prstGeom prst="rightArrow">
              <a:avLst>
                <a:gd name="adj1" fmla="val 50000"/>
                <a:gd name="adj2" fmla="val 37138"/>
              </a:avLst>
            </a:prstGeom>
            <a:gradFill rotWithShape="1">
              <a:gsLst>
                <a:gs pos="0">
                  <a:schemeClr val="hlink"/>
                </a:gs>
                <a:gs pos="100000">
                  <a:srgbClr val="FFFF99"/>
                </a:gs>
              </a:gsLst>
              <a:lin ang="0" scaled="1"/>
            </a:gradFill>
            <a:ln w="9525">
              <a:noFill/>
              <a:miter lim="800000"/>
              <a:headEnd/>
              <a:tailEnd/>
            </a:ln>
          </p:spPr>
          <p:txBody>
            <a:bodyPr wrap="none" anchor="ctr"/>
            <a:lstStyle/>
            <a:p>
              <a:r>
                <a:rPr lang="en-US" sz="2000"/>
                <a:t>use</a:t>
              </a:r>
            </a:p>
          </p:txBody>
        </p:sp>
        <p:sp>
          <p:nvSpPr>
            <p:cNvPr id="7214" name="AutoShape 275"/>
            <p:cNvSpPr>
              <a:spLocks noChangeArrowheads="1"/>
            </p:cNvSpPr>
            <p:nvPr/>
          </p:nvSpPr>
          <p:spPr bwMode="auto">
            <a:xfrm rot="-5400000">
              <a:off x="4258" y="3060"/>
              <a:ext cx="462" cy="311"/>
            </a:xfrm>
            <a:prstGeom prst="rightArrow">
              <a:avLst>
                <a:gd name="adj1" fmla="val 50000"/>
                <a:gd name="adj2" fmla="val 37138"/>
              </a:avLst>
            </a:prstGeom>
            <a:gradFill rotWithShape="1">
              <a:gsLst>
                <a:gs pos="0">
                  <a:srgbClr val="FFFF99"/>
                </a:gs>
                <a:gs pos="100000">
                  <a:schemeClr val="hlink"/>
                </a:gs>
              </a:gsLst>
              <a:lin ang="0" scaled="1"/>
            </a:gradFill>
            <a:ln w="9525">
              <a:noFill/>
              <a:miter lim="800000"/>
              <a:headEnd/>
              <a:tailEnd/>
            </a:ln>
          </p:spPr>
          <p:txBody>
            <a:bodyPr rot="10800000" wrap="none" anchor="ctr"/>
            <a:lstStyle/>
            <a:p>
              <a:r>
                <a:rPr lang="en-US" sz="2000"/>
                <a:t>add</a:t>
              </a:r>
            </a:p>
          </p:txBody>
        </p:sp>
        <p:sp>
          <p:nvSpPr>
            <p:cNvPr id="7215" name="Text Box 276"/>
            <p:cNvSpPr txBox="1">
              <a:spLocks noChangeArrowheads="1"/>
            </p:cNvSpPr>
            <p:nvPr/>
          </p:nvSpPr>
          <p:spPr bwMode="auto">
            <a:xfrm>
              <a:off x="5156" y="3413"/>
              <a:ext cx="604" cy="404"/>
            </a:xfrm>
            <a:prstGeom prst="rect">
              <a:avLst/>
            </a:prstGeom>
            <a:noFill/>
            <a:ln w="9525">
              <a:noFill/>
              <a:miter lim="800000"/>
              <a:headEnd/>
              <a:tailEnd/>
            </a:ln>
          </p:spPr>
          <p:txBody>
            <a:bodyPr wrap="none">
              <a:spAutoFit/>
            </a:bodyPr>
            <a:lstStyle/>
            <a:p>
              <a:r>
                <a:rPr lang="en-US" sz="1800">
                  <a:solidFill>
                    <a:srgbClr val="FFFF99"/>
                  </a:solidFill>
                </a:rPr>
                <a:t>Generic</a:t>
              </a:r>
            </a:p>
            <a:p>
              <a:r>
                <a:rPr lang="en-US" sz="1800">
                  <a:solidFill>
                    <a:srgbClr val="FFFF99"/>
                  </a:solidFill>
                </a:rPr>
                <a:t>beliefs</a:t>
              </a:r>
            </a:p>
          </p:txBody>
        </p:sp>
        <p:sp>
          <p:nvSpPr>
            <p:cNvPr id="7216" name="AutoShape 277"/>
            <p:cNvSpPr>
              <a:spLocks noChangeArrowheads="1"/>
            </p:cNvSpPr>
            <p:nvPr/>
          </p:nvSpPr>
          <p:spPr bwMode="auto">
            <a:xfrm rot="-5400000">
              <a:off x="4560" y="3070"/>
              <a:ext cx="481" cy="311"/>
            </a:xfrm>
            <a:prstGeom prst="leftRightArrow">
              <a:avLst>
                <a:gd name="adj1" fmla="val 49843"/>
                <a:gd name="adj2" fmla="val 35895"/>
              </a:avLst>
            </a:prstGeom>
            <a:gradFill rotWithShape="1">
              <a:gsLst>
                <a:gs pos="0">
                  <a:srgbClr val="FFFF99"/>
                </a:gs>
                <a:gs pos="100000">
                  <a:schemeClr val="hlink"/>
                </a:gs>
              </a:gsLst>
              <a:lin ang="0" scaled="1"/>
            </a:gradFill>
            <a:ln w="9525">
              <a:noFill/>
              <a:miter lim="800000"/>
              <a:headEnd/>
              <a:tailEnd/>
            </a:ln>
          </p:spPr>
          <p:txBody>
            <a:bodyPr rot="10800000" wrap="none" anchor="ctr"/>
            <a:lstStyle/>
            <a:p>
              <a:r>
                <a:rPr lang="en-US" sz="2000"/>
                <a:t>verify</a:t>
              </a:r>
            </a:p>
          </p:txBody>
        </p:sp>
      </p:grpSp>
      <p:sp>
        <p:nvSpPr>
          <p:cNvPr id="7205" name="AutoShape 280"/>
          <p:cNvSpPr>
            <a:spLocks noChangeArrowheads="1"/>
          </p:cNvSpPr>
          <p:nvPr/>
        </p:nvSpPr>
        <p:spPr bwMode="auto">
          <a:xfrm rot="10800000">
            <a:off x="3849688" y="4165600"/>
            <a:ext cx="2187575" cy="493713"/>
          </a:xfrm>
          <a:prstGeom prst="rightArrow">
            <a:avLst>
              <a:gd name="adj1" fmla="val 46630"/>
              <a:gd name="adj2" fmla="val 57245"/>
            </a:avLst>
          </a:prstGeom>
          <a:gradFill rotWithShape="1">
            <a:gsLst>
              <a:gs pos="0">
                <a:schemeClr val="hlink"/>
              </a:gs>
              <a:gs pos="100000">
                <a:srgbClr val="000066"/>
              </a:gs>
            </a:gsLst>
            <a:lin ang="0" scaled="1"/>
          </a:gradFill>
          <a:ln w="9525">
            <a:noFill/>
            <a:miter lim="800000"/>
            <a:headEnd/>
            <a:tailEnd/>
          </a:ln>
        </p:spPr>
        <p:txBody>
          <a:bodyPr wrap="none" anchor="ctr"/>
          <a:lstStyle/>
          <a:p>
            <a:endParaRPr lang="en-US"/>
          </a:p>
        </p:txBody>
      </p:sp>
      <p:grpSp>
        <p:nvGrpSpPr>
          <p:cNvPr id="16" name="Group 281"/>
          <p:cNvGrpSpPr>
            <a:grpSpLocks/>
          </p:cNvGrpSpPr>
          <p:nvPr/>
        </p:nvGrpSpPr>
        <p:grpSpPr bwMode="auto">
          <a:xfrm>
            <a:off x="2913063" y="5713413"/>
            <a:ext cx="3189287" cy="792162"/>
            <a:chOff x="1835" y="3599"/>
            <a:chExt cx="2309" cy="499"/>
          </a:xfrm>
        </p:grpSpPr>
        <p:sp>
          <p:nvSpPr>
            <p:cNvPr id="7202" name="AutoShape 282"/>
            <p:cNvSpPr>
              <a:spLocks noChangeArrowheads="1"/>
            </p:cNvSpPr>
            <p:nvPr/>
          </p:nvSpPr>
          <p:spPr bwMode="auto">
            <a:xfrm rot="10800000">
              <a:off x="1835" y="3599"/>
              <a:ext cx="2309" cy="311"/>
            </a:xfrm>
            <a:prstGeom prst="rightArrow">
              <a:avLst>
                <a:gd name="adj1" fmla="val 46630"/>
                <a:gd name="adj2" fmla="val 68951"/>
              </a:avLst>
            </a:prstGeom>
            <a:gradFill rotWithShape="1">
              <a:gsLst>
                <a:gs pos="0">
                  <a:srgbClr val="FFFF99"/>
                </a:gs>
                <a:gs pos="100000">
                  <a:schemeClr val="accent1"/>
                </a:gs>
              </a:gsLst>
              <a:lin ang="0" scaled="1"/>
            </a:gradFill>
            <a:ln w="9525">
              <a:noFill/>
              <a:miter lim="800000"/>
              <a:headEnd/>
              <a:tailEnd/>
            </a:ln>
          </p:spPr>
          <p:txBody>
            <a:bodyPr wrap="none" anchor="ctr"/>
            <a:lstStyle/>
            <a:p>
              <a:endParaRPr lang="en-US"/>
            </a:p>
          </p:txBody>
        </p:sp>
        <p:sp>
          <p:nvSpPr>
            <p:cNvPr id="7203" name="Text Box 283"/>
            <p:cNvSpPr txBox="1">
              <a:spLocks noChangeArrowheads="1"/>
            </p:cNvSpPr>
            <p:nvPr/>
          </p:nvSpPr>
          <p:spPr bwMode="auto">
            <a:xfrm>
              <a:off x="2682" y="3848"/>
              <a:ext cx="879" cy="250"/>
            </a:xfrm>
            <a:prstGeom prst="rect">
              <a:avLst/>
            </a:prstGeom>
            <a:noFill/>
            <a:ln w="9525">
              <a:noFill/>
              <a:miter lim="800000"/>
              <a:headEnd/>
              <a:tailEnd/>
            </a:ln>
          </p:spPr>
          <p:txBody>
            <a:bodyPr wrap="none">
              <a:spAutoFit/>
            </a:bodyPr>
            <a:lstStyle/>
            <a:p>
              <a:r>
                <a:rPr lang="en-US" sz="2000">
                  <a:solidFill>
                    <a:schemeClr val="bg1"/>
                  </a:solidFill>
                </a:rPr>
                <a:t>application</a:t>
              </a:r>
            </a:p>
          </p:txBody>
        </p:sp>
      </p:grpSp>
      <p:grpSp>
        <p:nvGrpSpPr>
          <p:cNvPr id="17" name="Group 284"/>
          <p:cNvGrpSpPr>
            <a:grpSpLocks/>
          </p:cNvGrpSpPr>
          <p:nvPr/>
        </p:nvGrpSpPr>
        <p:grpSpPr bwMode="auto">
          <a:xfrm>
            <a:off x="255588" y="3905250"/>
            <a:ext cx="2743200" cy="2743200"/>
            <a:chOff x="161" y="2460"/>
            <a:chExt cx="1728" cy="1728"/>
          </a:xfrm>
        </p:grpSpPr>
        <p:pic>
          <p:nvPicPr>
            <p:cNvPr id="7200" name="Picture 285" descr="globe"/>
            <p:cNvPicPr>
              <a:picLocks noChangeAspect="1" noChangeArrowheads="1"/>
            </p:cNvPicPr>
            <p:nvPr/>
          </p:nvPicPr>
          <p:blipFill>
            <a:blip r:embed="rId3" cstate="print"/>
            <a:srcRect/>
            <a:stretch>
              <a:fillRect/>
            </a:stretch>
          </p:blipFill>
          <p:spPr bwMode="auto">
            <a:xfrm>
              <a:off x="161" y="2460"/>
              <a:ext cx="1728" cy="1728"/>
            </a:xfrm>
            <a:prstGeom prst="rect">
              <a:avLst/>
            </a:prstGeom>
            <a:noFill/>
            <a:ln w="9525">
              <a:noFill/>
              <a:miter lim="800000"/>
              <a:headEnd/>
              <a:tailEnd/>
            </a:ln>
          </p:spPr>
        </p:pic>
        <p:sp>
          <p:nvSpPr>
            <p:cNvPr id="7201" name="Oval 286"/>
            <p:cNvSpPr>
              <a:spLocks noChangeArrowheads="1"/>
            </p:cNvSpPr>
            <p:nvPr/>
          </p:nvSpPr>
          <p:spPr bwMode="auto">
            <a:xfrm>
              <a:off x="257" y="2546"/>
              <a:ext cx="1524" cy="1524"/>
            </a:xfrm>
            <a:prstGeom prst="ellipse">
              <a:avLst/>
            </a:prstGeom>
            <a:solidFill>
              <a:srgbClr val="B2B2B2">
                <a:alpha val="50195"/>
              </a:srgbClr>
            </a:solidFill>
            <a:ln w="9525">
              <a:noFill/>
              <a:round/>
              <a:headEnd/>
              <a:tailEnd/>
            </a:ln>
          </p:spPr>
          <p:txBody>
            <a:bodyPr wrap="none" anchor="ctr"/>
            <a:lstStyle/>
            <a:p>
              <a:endParaRPr lang="en-US"/>
            </a:p>
          </p:txBody>
        </p:sp>
      </p:grpSp>
      <p:grpSp>
        <p:nvGrpSpPr>
          <p:cNvPr id="18" name="Group 287"/>
          <p:cNvGrpSpPr>
            <a:grpSpLocks/>
          </p:cNvGrpSpPr>
          <p:nvPr/>
        </p:nvGrpSpPr>
        <p:grpSpPr bwMode="auto">
          <a:xfrm>
            <a:off x="254000" y="3911600"/>
            <a:ext cx="2743200" cy="2743200"/>
            <a:chOff x="1332" y="1845"/>
            <a:chExt cx="1728" cy="1728"/>
          </a:xfrm>
        </p:grpSpPr>
        <p:pic>
          <p:nvPicPr>
            <p:cNvPr id="7198" name="Picture 288" descr="globe"/>
            <p:cNvPicPr>
              <a:picLocks noChangeAspect="1" noChangeArrowheads="1"/>
            </p:cNvPicPr>
            <p:nvPr/>
          </p:nvPicPr>
          <p:blipFill>
            <a:blip r:embed="rId3" cstate="print"/>
            <a:srcRect/>
            <a:stretch>
              <a:fillRect/>
            </a:stretch>
          </p:blipFill>
          <p:spPr bwMode="auto">
            <a:xfrm>
              <a:off x="1332" y="1845"/>
              <a:ext cx="1728" cy="1728"/>
            </a:xfrm>
            <a:prstGeom prst="rect">
              <a:avLst/>
            </a:prstGeom>
            <a:noFill/>
            <a:ln w="9525">
              <a:noFill/>
              <a:miter lim="800000"/>
              <a:headEnd/>
              <a:tailEnd/>
            </a:ln>
          </p:spPr>
        </p:pic>
        <p:sp>
          <p:nvSpPr>
            <p:cNvPr id="7199" name="Freeform 289"/>
            <p:cNvSpPr>
              <a:spLocks/>
            </p:cNvSpPr>
            <p:nvPr/>
          </p:nvSpPr>
          <p:spPr bwMode="auto">
            <a:xfrm>
              <a:off x="1428" y="1918"/>
              <a:ext cx="1475" cy="1579"/>
            </a:xfrm>
            <a:custGeom>
              <a:avLst/>
              <a:gdLst>
                <a:gd name="T0" fmla="*/ 1472 w 1475"/>
                <a:gd name="T1" fmla="*/ 494 h 1579"/>
                <a:gd name="T2" fmla="*/ 77 w 1475"/>
                <a:gd name="T3" fmla="*/ 1076 h 1579"/>
                <a:gd name="T4" fmla="*/ 60 w 1475"/>
                <a:gd name="T5" fmla="*/ 1032 h 1579"/>
                <a:gd name="T6" fmla="*/ 38 w 1475"/>
                <a:gd name="T7" fmla="*/ 939 h 1579"/>
                <a:gd name="T8" fmla="*/ 22 w 1475"/>
                <a:gd name="T9" fmla="*/ 890 h 1579"/>
                <a:gd name="T10" fmla="*/ 77 w 1475"/>
                <a:gd name="T11" fmla="*/ 467 h 1579"/>
                <a:gd name="T12" fmla="*/ 115 w 1475"/>
                <a:gd name="T13" fmla="*/ 407 h 1579"/>
                <a:gd name="T14" fmla="*/ 142 w 1475"/>
                <a:gd name="T15" fmla="*/ 357 h 1579"/>
                <a:gd name="T16" fmla="*/ 170 w 1475"/>
                <a:gd name="T17" fmla="*/ 324 h 1579"/>
                <a:gd name="T18" fmla="*/ 208 w 1475"/>
                <a:gd name="T19" fmla="*/ 253 h 1579"/>
                <a:gd name="T20" fmla="*/ 258 w 1475"/>
                <a:gd name="T21" fmla="*/ 220 h 1579"/>
                <a:gd name="T22" fmla="*/ 324 w 1475"/>
                <a:gd name="T23" fmla="*/ 165 h 1579"/>
                <a:gd name="T24" fmla="*/ 367 w 1475"/>
                <a:gd name="T25" fmla="*/ 122 h 1579"/>
                <a:gd name="T26" fmla="*/ 499 w 1475"/>
                <a:gd name="T27" fmla="*/ 56 h 1579"/>
                <a:gd name="T28" fmla="*/ 548 w 1475"/>
                <a:gd name="T29" fmla="*/ 34 h 1579"/>
                <a:gd name="T30" fmla="*/ 1097 w 1475"/>
                <a:gd name="T31" fmla="*/ 61 h 1579"/>
                <a:gd name="T32" fmla="*/ 1163 w 1475"/>
                <a:gd name="T33" fmla="*/ 116 h 1579"/>
                <a:gd name="T34" fmla="*/ 1174 w 1475"/>
                <a:gd name="T35" fmla="*/ 132 h 1579"/>
                <a:gd name="T36" fmla="*/ 1256 w 1475"/>
                <a:gd name="T37" fmla="*/ 165 h 1579"/>
                <a:gd name="T38" fmla="*/ 1322 w 1475"/>
                <a:gd name="T39" fmla="*/ 215 h 1579"/>
                <a:gd name="T40" fmla="*/ 1366 w 1475"/>
                <a:gd name="T41" fmla="*/ 259 h 1579"/>
                <a:gd name="T42" fmla="*/ 1410 w 1475"/>
                <a:gd name="T43" fmla="*/ 368 h 1579"/>
                <a:gd name="T44" fmla="*/ 1448 w 1475"/>
                <a:gd name="T45" fmla="*/ 445 h 1579"/>
                <a:gd name="T46" fmla="*/ 1454 w 1475"/>
                <a:gd name="T47" fmla="*/ 500 h 1579"/>
                <a:gd name="T48" fmla="*/ 1470 w 1475"/>
                <a:gd name="T49" fmla="*/ 511 h 1579"/>
                <a:gd name="T50" fmla="*/ 1472 w 1475"/>
                <a:gd name="T51" fmla="*/ 494 h 157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475"/>
                <a:gd name="T79" fmla="*/ 0 h 1579"/>
                <a:gd name="T80" fmla="*/ 1475 w 1475"/>
                <a:gd name="T81" fmla="*/ 1579 h 157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475" h="1579">
                  <a:moveTo>
                    <a:pt x="1472" y="494"/>
                  </a:moveTo>
                  <a:cubicBezTo>
                    <a:pt x="1009" y="694"/>
                    <a:pt x="57" y="1579"/>
                    <a:pt x="77" y="1076"/>
                  </a:cubicBezTo>
                  <a:cubicBezTo>
                    <a:pt x="78" y="1055"/>
                    <a:pt x="70" y="1047"/>
                    <a:pt x="60" y="1032"/>
                  </a:cubicBezTo>
                  <a:cubicBezTo>
                    <a:pt x="50" y="1000"/>
                    <a:pt x="58" y="967"/>
                    <a:pt x="38" y="939"/>
                  </a:cubicBezTo>
                  <a:cubicBezTo>
                    <a:pt x="33" y="922"/>
                    <a:pt x="27" y="906"/>
                    <a:pt x="22" y="890"/>
                  </a:cubicBezTo>
                  <a:cubicBezTo>
                    <a:pt x="25" y="759"/>
                    <a:pt x="0" y="587"/>
                    <a:pt x="77" y="467"/>
                  </a:cubicBezTo>
                  <a:cubicBezTo>
                    <a:pt x="85" y="440"/>
                    <a:pt x="91" y="423"/>
                    <a:pt x="115" y="407"/>
                  </a:cubicBezTo>
                  <a:cubicBezTo>
                    <a:pt x="125" y="391"/>
                    <a:pt x="130" y="371"/>
                    <a:pt x="142" y="357"/>
                  </a:cubicBezTo>
                  <a:cubicBezTo>
                    <a:pt x="183" y="307"/>
                    <a:pt x="138" y="373"/>
                    <a:pt x="170" y="324"/>
                  </a:cubicBezTo>
                  <a:cubicBezTo>
                    <a:pt x="176" y="297"/>
                    <a:pt x="187" y="272"/>
                    <a:pt x="208" y="253"/>
                  </a:cubicBezTo>
                  <a:cubicBezTo>
                    <a:pt x="223" y="240"/>
                    <a:pt x="244" y="234"/>
                    <a:pt x="258" y="220"/>
                  </a:cubicBezTo>
                  <a:cubicBezTo>
                    <a:pt x="300" y="178"/>
                    <a:pt x="278" y="196"/>
                    <a:pt x="324" y="165"/>
                  </a:cubicBezTo>
                  <a:cubicBezTo>
                    <a:pt x="343" y="153"/>
                    <a:pt x="348" y="134"/>
                    <a:pt x="367" y="122"/>
                  </a:cubicBezTo>
                  <a:cubicBezTo>
                    <a:pt x="393" y="81"/>
                    <a:pt x="455" y="71"/>
                    <a:pt x="499" y="56"/>
                  </a:cubicBezTo>
                  <a:cubicBezTo>
                    <a:pt x="517" y="50"/>
                    <a:pt x="530" y="40"/>
                    <a:pt x="548" y="34"/>
                  </a:cubicBezTo>
                  <a:cubicBezTo>
                    <a:pt x="892" y="38"/>
                    <a:pt x="902" y="0"/>
                    <a:pt x="1097" y="61"/>
                  </a:cubicBezTo>
                  <a:cubicBezTo>
                    <a:pt x="1123" y="78"/>
                    <a:pt x="1143" y="93"/>
                    <a:pt x="1163" y="116"/>
                  </a:cubicBezTo>
                  <a:cubicBezTo>
                    <a:pt x="1167" y="121"/>
                    <a:pt x="1169" y="128"/>
                    <a:pt x="1174" y="132"/>
                  </a:cubicBezTo>
                  <a:cubicBezTo>
                    <a:pt x="1195" y="149"/>
                    <a:pt x="1230" y="157"/>
                    <a:pt x="1256" y="165"/>
                  </a:cubicBezTo>
                  <a:cubicBezTo>
                    <a:pt x="1281" y="181"/>
                    <a:pt x="1294" y="205"/>
                    <a:pt x="1322" y="215"/>
                  </a:cubicBezTo>
                  <a:cubicBezTo>
                    <a:pt x="1335" y="234"/>
                    <a:pt x="1347" y="247"/>
                    <a:pt x="1366" y="259"/>
                  </a:cubicBezTo>
                  <a:cubicBezTo>
                    <a:pt x="1389" y="292"/>
                    <a:pt x="1387" y="335"/>
                    <a:pt x="1410" y="368"/>
                  </a:cubicBezTo>
                  <a:cubicBezTo>
                    <a:pt x="1415" y="398"/>
                    <a:pt x="1422" y="427"/>
                    <a:pt x="1448" y="445"/>
                  </a:cubicBezTo>
                  <a:cubicBezTo>
                    <a:pt x="1450" y="463"/>
                    <a:pt x="1448" y="483"/>
                    <a:pt x="1454" y="500"/>
                  </a:cubicBezTo>
                  <a:cubicBezTo>
                    <a:pt x="1456" y="506"/>
                    <a:pt x="1464" y="513"/>
                    <a:pt x="1470" y="511"/>
                  </a:cubicBezTo>
                  <a:cubicBezTo>
                    <a:pt x="1475" y="509"/>
                    <a:pt x="1471" y="500"/>
                    <a:pt x="1472" y="494"/>
                  </a:cubicBezTo>
                  <a:close/>
                </a:path>
              </a:pathLst>
            </a:custGeom>
            <a:solidFill>
              <a:srgbClr val="B2B2B2">
                <a:alpha val="50195"/>
              </a:srgbClr>
            </a:solidFill>
            <a:ln w="9525" cap="flat" cmpd="sng">
              <a:noFill/>
              <a:prstDash val="solid"/>
              <a:round/>
              <a:headEnd/>
              <a:tailEnd/>
            </a:ln>
          </p:spPr>
          <p:txBody>
            <a:bodyPr anchor="ctr"/>
            <a:lstStyle/>
            <a:p>
              <a:endParaRPr lang="en-US"/>
            </a:p>
          </p:txBody>
        </p:sp>
      </p:grpSp>
      <p:sp>
        <p:nvSpPr>
          <p:cNvPr id="1056034" name="AutoShape 290"/>
          <p:cNvSpPr>
            <a:spLocks noChangeArrowheads="1"/>
          </p:cNvSpPr>
          <p:nvPr/>
        </p:nvSpPr>
        <p:spPr bwMode="auto">
          <a:xfrm rot="-2434525">
            <a:off x="1944688" y="3862388"/>
            <a:ext cx="1322387" cy="606425"/>
          </a:xfrm>
          <a:prstGeom prst="rightArrow">
            <a:avLst>
              <a:gd name="adj1" fmla="val 50000"/>
              <a:gd name="adj2" fmla="val 54516"/>
            </a:avLst>
          </a:prstGeom>
          <a:gradFill rotWithShape="1">
            <a:gsLst>
              <a:gs pos="0">
                <a:schemeClr val="accent1"/>
              </a:gs>
              <a:gs pos="100000">
                <a:srgbClr val="FF9933"/>
              </a:gs>
            </a:gsLst>
            <a:lin ang="0" scaled="1"/>
          </a:gradFill>
          <a:ln w="9525">
            <a:noFill/>
            <a:miter lim="800000"/>
            <a:headEnd/>
            <a:tailEnd/>
          </a:ln>
        </p:spPr>
        <p:txBody>
          <a:bodyPr wrap="none" anchor="ctr"/>
          <a:lstStyle/>
          <a:p>
            <a:endParaRPr lang="en-US"/>
          </a:p>
        </p:txBody>
      </p:sp>
      <p:grpSp>
        <p:nvGrpSpPr>
          <p:cNvPr id="19" name="Group 291"/>
          <p:cNvGrpSpPr>
            <a:grpSpLocks/>
          </p:cNvGrpSpPr>
          <p:nvPr/>
        </p:nvGrpSpPr>
        <p:grpSpPr bwMode="auto">
          <a:xfrm rot="-7712767">
            <a:off x="1909763" y="3219450"/>
            <a:ext cx="2590800" cy="914400"/>
            <a:chOff x="2688" y="2640"/>
            <a:chExt cx="1632" cy="576"/>
          </a:xfrm>
        </p:grpSpPr>
        <p:sp>
          <p:nvSpPr>
            <p:cNvPr id="7187" name="AutoShape 292"/>
            <p:cNvSpPr>
              <a:spLocks noChangeArrowheads="1"/>
            </p:cNvSpPr>
            <p:nvPr/>
          </p:nvSpPr>
          <p:spPr bwMode="auto">
            <a:xfrm>
              <a:off x="2688" y="2640"/>
              <a:ext cx="1632" cy="57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000066"/>
            </a:solidFill>
            <a:ln w="9525">
              <a:solidFill>
                <a:schemeClr val="bg1"/>
              </a:solidFill>
              <a:miter lim="800000"/>
              <a:headEnd/>
              <a:tailEnd/>
            </a:ln>
          </p:spPr>
          <p:txBody>
            <a:bodyPr wrap="none" anchor="ctr"/>
            <a:lstStyle/>
            <a:p>
              <a:endParaRPr lang="en-US"/>
            </a:p>
          </p:txBody>
        </p:sp>
        <p:sp>
          <p:nvSpPr>
            <p:cNvPr id="7188" name="Line 293"/>
            <p:cNvSpPr>
              <a:spLocks noChangeShapeType="1"/>
            </p:cNvSpPr>
            <p:nvPr/>
          </p:nvSpPr>
          <p:spPr bwMode="auto">
            <a:xfrm>
              <a:off x="2880" y="2640"/>
              <a:ext cx="288" cy="576"/>
            </a:xfrm>
            <a:prstGeom prst="line">
              <a:avLst/>
            </a:prstGeom>
            <a:noFill/>
            <a:ln w="9525">
              <a:solidFill>
                <a:schemeClr val="bg1"/>
              </a:solidFill>
              <a:round/>
              <a:headEnd/>
              <a:tailEnd/>
            </a:ln>
          </p:spPr>
          <p:txBody>
            <a:bodyPr anchor="ctr"/>
            <a:lstStyle/>
            <a:p>
              <a:endParaRPr lang="en-US"/>
            </a:p>
          </p:txBody>
        </p:sp>
        <p:sp>
          <p:nvSpPr>
            <p:cNvPr id="7189" name="Line 294"/>
            <p:cNvSpPr>
              <a:spLocks noChangeShapeType="1"/>
            </p:cNvSpPr>
            <p:nvPr/>
          </p:nvSpPr>
          <p:spPr bwMode="auto">
            <a:xfrm>
              <a:off x="3120" y="2640"/>
              <a:ext cx="144" cy="576"/>
            </a:xfrm>
            <a:prstGeom prst="line">
              <a:avLst/>
            </a:prstGeom>
            <a:noFill/>
            <a:ln w="9525">
              <a:solidFill>
                <a:schemeClr val="bg1"/>
              </a:solidFill>
              <a:round/>
              <a:headEnd/>
              <a:tailEnd/>
            </a:ln>
          </p:spPr>
          <p:txBody>
            <a:bodyPr anchor="ctr"/>
            <a:lstStyle/>
            <a:p>
              <a:endParaRPr lang="en-US"/>
            </a:p>
          </p:txBody>
        </p:sp>
        <p:sp>
          <p:nvSpPr>
            <p:cNvPr id="7190" name="Line 295"/>
            <p:cNvSpPr>
              <a:spLocks noChangeShapeType="1"/>
            </p:cNvSpPr>
            <p:nvPr/>
          </p:nvSpPr>
          <p:spPr bwMode="auto">
            <a:xfrm>
              <a:off x="3312" y="2640"/>
              <a:ext cx="48" cy="576"/>
            </a:xfrm>
            <a:prstGeom prst="line">
              <a:avLst/>
            </a:prstGeom>
            <a:noFill/>
            <a:ln w="9525">
              <a:solidFill>
                <a:schemeClr val="bg1"/>
              </a:solidFill>
              <a:round/>
              <a:headEnd/>
              <a:tailEnd/>
            </a:ln>
          </p:spPr>
          <p:txBody>
            <a:bodyPr anchor="ctr"/>
            <a:lstStyle/>
            <a:p>
              <a:endParaRPr lang="en-US"/>
            </a:p>
          </p:txBody>
        </p:sp>
        <p:sp>
          <p:nvSpPr>
            <p:cNvPr id="7191" name="Line 296"/>
            <p:cNvSpPr>
              <a:spLocks noChangeShapeType="1"/>
            </p:cNvSpPr>
            <p:nvPr/>
          </p:nvSpPr>
          <p:spPr bwMode="auto">
            <a:xfrm>
              <a:off x="3456" y="2640"/>
              <a:ext cx="0" cy="576"/>
            </a:xfrm>
            <a:prstGeom prst="line">
              <a:avLst/>
            </a:prstGeom>
            <a:noFill/>
            <a:ln w="9525">
              <a:solidFill>
                <a:schemeClr val="bg1"/>
              </a:solidFill>
              <a:round/>
              <a:headEnd/>
              <a:tailEnd/>
            </a:ln>
          </p:spPr>
          <p:txBody>
            <a:bodyPr anchor="ctr"/>
            <a:lstStyle/>
            <a:p>
              <a:endParaRPr lang="en-US"/>
            </a:p>
          </p:txBody>
        </p:sp>
        <p:sp>
          <p:nvSpPr>
            <p:cNvPr id="7192" name="Line 297"/>
            <p:cNvSpPr>
              <a:spLocks noChangeShapeType="1"/>
            </p:cNvSpPr>
            <p:nvPr/>
          </p:nvSpPr>
          <p:spPr bwMode="auto">
            <a:xfrm flipV="1">
              <a:off x="3552" y="2640"/>
              <a:ext cx="144" cy="576"/>
            </a:xfrm>
            <a:prstGeom prst="line">
              <a:avLst/>
            </a:prstGeom>
            <a:noFill/>
            <a:ln w="9525">
              <a:solidFill>
                <a:schemeClr val="bg1"/>
              </a:solidFill>
              <a:round/>
              <a:headEnd/>
              <a:tailEnd/>
            </a:ln>
          </p:spPr>
          <p:txBody>
            <a:bodyPr anchor="ctr"/>
            <a:lstStyle/>
            <a:p>
              <a:endParaRPr lang="en-US"/>
            </a:p>
          </p:txBody>
        </p:sp>
        <p:sp>
          <p:nvSpPr>
            <p:cNvPr id="7193" name="Line 298"/>
            <p:cNvSpPr>
              <a:spLocks noChangeShapeType="1"/>
            </p:cNvSpPr>
            <p:nvPr/>
          </p:nvSpPr>
          <p:spPr bwMode="auto">
            <a:xfrm flipV="1">
              <a:off x="3648" y="2640"/>
              <a:ext cx="192" cy="576"/>
            </a:xfrm>
            <a:prstGeom prst="line">
              <a:avLst/>
            </a:prstGeom>
            <a:noFill/>
            <a:ln w="9525">
              <a:solidFill>
                <a:schemeClr val="bg1"/>
              </a:solidFill>
              <a:round/>
              <a:headEnd/>
              <a:tailEnd/>
            </a:ln>
          </p:spPr>
          <p:txBody>
            <a:bodyPr anchor="ctr"/>
            <a:lstStyle/>
            <a:p>
              <a:endParaRPr lang="en-US"/>
            </a:p>
          </p:txBody>
        </p:sp>
        <p:sp>
          <p:nvSpPr>
            <p:cNvPr id="7194" name="Line 299"/>
            <p:cNvSpPr>
              <a:spLocks noChangeShapeType="1"/>
            </p:cNvSpPr>
            <p:nvPr/>
          </p:nvSpPr>
          <p:spPr bwMode="auto">
            <a:xfrm flipV="1">
              <a:off x="3792" y="2640"/>
              <a:ext cx="288" cy="576"/>
            </a:xfrm>
            <a:prstGeom prst="line">
              <a:avLst/>
            </a:prstGeom>
            <a:noFill/>
            <a:ln w="9525">
              <a:solidFill>
                <a:schemeClr val="bg1"/>
              </a:solidFill>
              <a:round/>
              <a:headEnd/>
              <a:tailEnd/>
            </a:ln>
          </p:spPr>
          <p:txBody>
            <a:bodyPr anchor="ctr"/>
            <a:lstStyle/>
            <a:p>
              <a:endParaRPr lang="en-US"/>
            </a:p>
          </p:txBody>
        </p:sp>
        <p:sp>
          <p:nvSpPr>
            <p:cNvPr id="7195" name="Line 300"/>
            <p:cNvSpPr>
              <a:spLocks noChangeShapeType="1"/>
            </p:cNvSpPr>
            <p:nvPr/>
          </p:nvSpPr>
          <p:spPr bwMode="auto">
            <a:xfrm>
              <a:off x="2790" y="2784"/>
              <a:ext cx="1434" cy="0"/>
            </a:xfrm>
            <a:prstGeom prst="line">
              <a:avLst/>
            </a:prstGeom>
            <a:noFill/>
            <a:ln w="9525">
              <a:solidFill>
                <a:schemeClr val="bg1"/>
              </a:solidFill>
              <a:round/>
              <a:headEnd/>
              <a:tailEnd/>
            </a:ln>
          </p:spPr>
          <p:txBody>
            <a:bodyPr anchor="ctr"/>
            <a:lstStyle/>
            <a:p>
              <a:endParaRPr lang="en-US"/>
            </a:p>
          </p:txBody>
        </p:sp>
        <p:sp>
          <p:nvSpPr>
            <p:cNvPr id="7196" name="Line 301"/>
            <p:cNvSpPr>
              <a:spLocks noChangeShapeType="1"/>
            </p:cNvSpPr>
            <p:nvPr/>
          </p:nvSpPr>
          <p:spPr bwMode="auto">
            <a:xfrm>
              <a:off x="2892" y="2928"/>
              <a:ext cx="1236" cy="0"/>
            </a:xfrm>
            <a:prstGeom prst="line">
              <a:avLst/>
            </a:prstGeom>
            <a:noFill/>
            <a:ln w="9525">
              <a:solidFill>
                <a:schemeClr val="bg1"/>
              </a:solidFill>
              <a:round/>
              <a:headEnd/>
              <a:tailEnd/>
            </a:ln>
          </p:spPr>
          <p:txBody>
            <a:bodyPr anchor="ctr"/>
            <a:lstStyle/>
            <a:p>
              <a:endParaRPr lang="en-US"/>
            </a:p>
          </p:txBody>
        </p:sp>
        <p:sp>
          <p:nvSpPr>
            <p:cNvPr id="7197" name="Line 302"/>
            <p:cNvSpPr>
              <a:spLocks noChangeShapeType="1"/>
            </p:cNvSpPr>
            <p:nvPr/>
          </p:nvSpPr>
          <p:spPr bwMode="auto">
            <a:xfrm>
              <a:off x="2992" y="3072"/>
              <a:ext cx="1025" cy="0"/>
            </a:xfrm>
            <a:prstGeom prst="line">
              <a:avLst/>
            </a:prstGeom>
            <a:noFill/>
            <a:ln w="9525">
              <a:solidFill>
                <a:schemeClr val="bg1"/>
              </a:solidFill>
              <a:round/>
              <a:headEnd/>
              <a:tailEnd/>
            </a:ln>
          </p:spPr>
          <p:txBody>
            <a:bodyPr anchor="ctr"/>
            <a:lstStyle/>
            <a:p>
              <a:endParaRPr lang="en-US"/>
            </a:p>
          </p:txBody>
        </p:sp>
      </p:grpSp>
      <p:sp>
        <p:nvSpPr>
          <p:cNvPr id="1056047" name="AutoShape 303"/>
          <p:cNvSpPr>
            <a:spLocks noChangeArrowheads="1"/>
          </p:cNvSpPr>
          <p:nvPr/>
        </p:nvSpPr>
        <p:spPr bwMode="auto">
          <a:xfrm rot="-2435325">
            <a:off x="3243263" y="2963863"/>
            <a:ext cx="844550" cy="536575"/>
          </a:xfrm>
          <a:prstGeom prst="rightArrow">
            <a:avLst>
              <a:gd name="adj1" fmla="val 54574"/>
              <a:gd name="adj2" fmla="val 41222"/>
            </a:avLst>
          </a:prstGeom>
          <a:gradFill rotWithShape="1">
            <a:gsLst>
              <a:gs pos="0">
                <a:srgbClr val="FF9933"/>
              </a:gs>
              <a:gs pos="100000">
                <a:srgbClr val="764718"/>
              </a:gs>
            </a:gsLst>
            <a:lin ang="0" scaled="1"/>
          </a:gradFill>
          <a:ln w="9525">
            <a:noFill/>
            <a:miter lim="800000"/>
            <a:headEnd/>
            <a:tailEnd/>
          </a:ln>
        </p:spPr>
        <p:txBody>
          <a:bodyPr wrap="none" anchor="ctr"/>
          <a:lstStyle/>
          <a:p>
            <a:endParaRPr lang="en-US"/>
          </a:p>
        </p:txBody>
      </p:sp>
      <p:grpSp>
        <p:nvGrpSpPr>
          <p:cNvPr id="20" name="Group 304"/>
          <p:cNvGrpSpPr>
            <a:grpSpLocks/>
          </p:cNvGrpSpPr>
          <p:nvPr/>
        </p:nvGrpSpPr>
        <p:grpSpPr bwMode="auto">
          <a:xfrm>
            <a:off x="606425" y="4727575"/>
            <a:ext cx="1836738" cy="1127125"/>
            <a:chOff x="382" y="2978"/>
            <a:chExt cx="1157" cy="710"/>
          </a:xfrm>
        </p:grpSpPr>
        <p:sp>
          <p:nvSpPr>
            <p:cNvPr id="7185" name="AutoShape 305"/>
            <p:cNvSpPr>
              <a:spLocks noChangeArrowheads="1"/>
            </p:cNvSpPr>
            <p:nvPr/>
          </p:nvSpPr>
          <p:spPr bwMode="auto">
            <a:xfrm rot="4039054">
              <a:off x="1027" y="3176"/>
              <a:ext cx="710" cy="314"/>
            </a:xfrm>
            <a:prstGeom prst="leftRightArrow">
              <a:avLst>
                <a:gd name="adj1" fmla="val 50000"/>
                <a:gd name="adj2" fmla="val 45223"/>
              </a:avLst>
            </a:prstGeom>
            <a:solidFill>
              <a:srgbClr val="000000">
                <a:alpha val="79999"/>
              </a:srgbClr>
            </a:solidFill>
            <a:ln w="9525">
              <a:noFill/>
              <a:miter lim="800000"/>
              <a:headEnd/>
              <a:tailEnd/>
            </a:ln>
          </p:spPr>
          <p:txBody>
            <a:bodyPr wrap="none" anchor="ctr"/>
            <a:lstStyle/>
            <a:p>
              <a:endParaRPr lang="en-US"/>
            </a:p>
          </p:txBody>
        </p:sp>
        <p:sp>
          <p:nvSpPr>
            <p:cNvPr id="7186" name="AutoShape 306"/>
            <p:cNvSpPr>
              <a:spLocks noChangeArrowheads="1"/>
            </p:cNvSpPr>
            <p:nvPr/>
          </p:nvSpPr>
          <p:spPr bwMode="auto">
            <a:xfrm>
              <a:off x="382" y="3186"/>
              <a:ext cx="732" cy="479"/>
            </a:xfrm>
            <a:prstGeom prst="roundRect">
              <a:avLst>
                <a:gd name="adj" fmla="val 16667"/>
              </a:avLst>
            </a:prstGeom>
            <a:solidFill>
              <a:srgbClr val="000000">
                <a:alpha val="76862"/>
              </a:srgbClr>
            </a:solidFill>
            <a:ln w="9525">
              <a:noFill/>
              <a:round/>
              <a:headEnd/>
              <a:tailEnd/>
            </a:ln>
          </p:spPr>
          <p:txBody>
            <a:bodyPr lIns="0" tIns="0" rIns="0" bIns="0">
              <a:spAutoFit/>
            </a:bodyPr>
            <a:lstStyle/>
            <a:p>
              <a:pPr>
                <a:lnSpc>
                  <a:spcPct val="90000"/>
                </a:lnSpc>
              </a:pPr>
              <a:r>
                <a:rPr lang="el-GR">
                  <a:solidFill>
                    <a:schemeClr val="bg1"/>
                  </a:solidFill>
                  <a:cs typeface="Times New Roman" pitchFamily="18" charset="0"/>
                </a:rPr>
                <a:t>Δ</a:t>
              </a:r>
              <a:r>
                <a:rPr lang="nl-BE">
                  <a:solidFill>
                    <a:schemeClr val="bg1"/>
                  </a:solidFill>
                  <a:cs typeface="Times New Roman" pitchFamily="18" charset="0"/>
                </a:rPr>
                <a:t> </a:t>
              </a:r>
              <a:r>
                <a:rPr lang="en-US" sz="1800">
                  <a:solidFill>
                    <a:schemeClr val="bg1"/>
                  </a:solidFill>
                </a:rPr>
                <a:t>= outcome</a:t>
              </a:r>
            </a:p>
          </p:txBody>
        </p:sp>
      </p:grpSp>
      <p:sp>
        <p:nvSpPr>
          <p:cNvPr id="309" name="Left Brace 308"/>
          <p:cNvSpPr>
            <a:spLocks/>
          </p:cNvSpPr>
          <p:nvPr/>
        </p:nvSpPr>
        <p:spPr bwMode="auto">
          <a:xfrm>
            <a:off x="6018213" y="3844925"/>
            <a:ext cx="541337" cy="2900363"/>
          </a:xfrm>
          <a:prstGeom prst="leftBrace">
            <a:avLst>
              <a:gd name="adj1" fmla="val 58291"/>
              <a:gd name="adj2" fmla="val 46463"/>
            </a:avLst>
          </a:prstGeom>
          <a:noFill/>
          <a:ln w="38100" algn="ctr">
            <a:solidFill>
              <a:schemeClr val="bg1"/>
            </a:solidFill>
            <a:round/>
            <a:headEnd/>
            <a:tailEnd/>
          </a:ln>
        </p:spPr>
        <p:txBody>
          <a:bodyPr wrap="none" anchor="ctr"/>
          <a:lstStyle/>
          <a:p>
            <a:endParaRPr lang="en-US"/>
          </a:p>
        </p:txBody>
      </p:sp>
      <p:sp>
        <p:nvSpPr>
          <p:cNvPr id="308" name="Text Box 279"/>
          <p:cNvSpPr txBox="1">
            <a:spLocks noChangeArrowheads="1"/>
          </p:cNvSpPr>
          <p:nvPr/>
        </p:nvSpPr>
        <p:spPr bwMode="auto">
          <a:xfrm>
            <a:off x="4343400" y="3429000"/>
            <a:ext cx="1161686" cy="762000"/>
          </a:xfrm>
          <a:prstGeom prst="rect">
            <a:avLst/>
          </a:prstGeom>
          <a:noFill/>
          <a:ln w="9525">
            <a:noFill/>
            <a:miter lim="800000"/>
            <a:headEnd/>
            <a:tailEnd/>
          </a:ln>
        </p:spPr>
        <p:txBody>
          <a:bodyPr wrap="none">
            <a:spAutoFit/>
          </a:bodyPr>
          <a:lstStyle/>
          <a:p>
            <a:r>
              <a:rPr lang="en-US" sz="2000" dirty="0">
                <a:solidFill>
                  <a:schemeClr val="bg1"/>
                </a:solidFill>
              </a:rPr>
              <a:t>further R&amp;D</a:t>
            </a:r>
          </a:p>
          <a:p>
            <a:r>
              <a:rPr lang="en-US" sz="1200" dirty="0">
                <a:solidFill>
                  <a:schemeClr val="bg1"/>
                </a:solidFill>
              </a:rPr>
              <a:t>(instrument and</a:t>
            </a:r>
          </a:p>
          <a:p>
            <a:r>
              <a:rPr lang="en-US" sz="1200" dirty="0">
                <a:solidFill>
                  <a:schemeClr val="bg1"/>
                </a:solidFill>
              </a:rPr>
              <a:t>study optimization)</a:t>
            </a:r>
          </a:p>
        </p:txBody>
      </p:sp>
      <p:sp>
        <p:nvSpPr>
          <p:cNvPr id="15" name="Rectangle 14"/>
          <p:cNvSpPr/>
          <p:nvPr/>
        </p:nvSpPr>
        <p:spPr bwMode="auto">
          <a:xfrm>
            <a:off x="228600" y="1828800"/>
            <a:ext cx="5486400" cy="4833938"/>
          </a:xfrm>
          <a:prstGeom prst="rect">
            <a:avLst/>
          </a:prstGeom>
          <a:noFill/>
          <a:ln w="5715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1" name="TextBox 20"/>
          <p:cNvSpPr txBox="1"/>
          <p:nvPr/>
        </p:nvSpPr>
        <p:spPr>
          <a:xfrm>
            <a:off x="235549" y="1828800"/>
            <a:ext cx="1797864" cy="584775"/>
          </a:xfrm>
          <a:prstGeom prst="rect">
            <a:avLst/>
          </a:prstGeom>
          <a:solidFill>
            <a:srgbClr val="FFFF00"/>
          </a:solidFill>
        </p:spPr>
        <p:txBody>
          <a:bodyPr wrap="none" rtlCol="0">
            <a:spAutoFit/>
          </a:bodyPr>
          <a:lstStyle/>
          <a:p>
            <a:r>
              <a:rPr lang="en-US" dirty="0"/>
              <a:t>Research</a:t>
            </a:r>
          </a:p>
        </p:txBody>
      </p:sp>
      <p:sp>
        <p:nvSpPr>
          <p:cNvPr id="310" name="Rectangle 309"/>
          <p:cNvSpPr/>
          <p:nvPr/>
        </p:nvSpPr>
        <p:spPr bwMode="auto">
          <a:xfrm>
            <a:off x="76200" y="1371600"/>
            <a:ext cx="9014076" cy="5419726"/>
          </a:xfrm>
          <a:prstGeom prst="rect">
            <a:avLst/>
          </a:prstGeom>
          <a:noFill/>
          <a:ln w="5715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311" name="TextBox 310"/>
          <p:cNvSpPr txBox="1"/>
          <p:nvPr/>
        </p:nvSpPr>
        <p:spPr>
          <a:xfrm>
            <a:off x="7587888" y="1371600"/>
            <a:ext cx="1484702" cy="584775"/>
          </a:xfrm>
          <a:prstGeom prst="rect">
            <a:avLst/>
          </a:prstGeom>
          <a:solidFill>
            <a:srgbClr val="FFC000"/>
          </a:solidFill>
        </p:spPr>
        <p:txBody>
          <a:bodyPr wrap="none" rtlCol="0">
            <a:spAutoFit/>
          </a:bodyPr>
          <a:lstStyle/>
          <a:p>
            <a:r>
              <a:rPr lang="en-US" dirty="0"/>
              <a:t>Science</a:t>
            </a:r>
          </a:p>
        </p:txBody>
      </p:sp>
      <p:sp>
        <p:nvSpPr>
          <p:cNvPr id="22" name="Slide Number Placeholder 21"/>
          <p:cNvSpPr>
            <a:spLocks noGrp="1"/>
          </p:cNvSpPr>
          <p:nvPr>
            <p:ph type="sldNum" sz="quarter" idx="10"/>
          </p:nvPr>
        </p:nvSpPr>
        <p:spPr/>
        <p:txBody>
          <a:bodyPr/>
          <a:lstStyle/>
          <a:p>
            <a:fld id="{970F0956-5B8E-40B4-A8DD-F75AA1D26018}" type="slidenum">
              <a:rPr lang="en-US" smtClean="0"/>
              <a:pPr/>
              <a:t>6</a:t>
            </a:fld>
            <a:endParaRPr lang="en-US"/>
          </a:p>
        </p:txBody>
      </p:sp>
    </p:spTree>
    <p:extLst>
      <p:ext uri="{BB962C8B-B14F-4D97-AF65-F5344CB8AC3E}">
        <p14:creationId xmlns:p14="http://schemas.microsoft.com/office/powerpoint/2010/main" val="42332439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Science and research</a:t>
            </a:r>
          </a:p>
        </p:txBody>
      </p:sp>
      <p:sp>
        <p:nvSpPr>
          <p:cNvPr id="5" name="Content Placeholder 4"/>
          <p:cNvSpPr>
            <a:spLocks noGrp="1"/>
          </p:cNvSpPr>
          <p:nvPr>
            <p:ph idx="1"/>
          </p:nvPr>
        </p:nvSpPr>
        <p:spPr>
          <a:xfrm>
            <a:off x="228600" y="1676399"/>
            <a:ext cx="8686800" cy="4816475"/>
          </a:xfrm>
        </p:spPr>
        <p:txBody>
          <a:bodyPr/>
          <a:lstStyle/>
          <a:p>
            <a:pPr marL="288925" indent="-288925">
              <a:buFont typeface="Arial" panose="020B0604020202020204" pitchFamily="34" charset="0"/>
              <a:buChar char="•"/>
            </a:pPr>
            <a:r>
              <a:rPr lang="en-US" b="1" u="sng" dirty="0"/>
              <a:t>Research</a:t>
            </a:r>
            <a:r>
              <a:rPr lang="en-US" dirty="0"/>
              <a:t>:</a:t>
            </a:r>
          </a:p>
          <a:p>
            <a:pPr marL="400050" lvl="1" indent="0">
              <a:buNone/>
            </a:pPr>
            <a:r>
              <a:rPr lang="en-US" dirty="0"/>
              <a:t>studious inquiry or examination, </a:t>
            </a:r>
            <a:r>
              <a:rPr lang="en-US" i="1" dirty="0"/>
              <a:t>especially</a:t>
            </a:r>
            <a:r>
              <a:rPr lang="en-US" dirty="0"/>
              <a:t> investigation or experimentation aimed at: </a:t>
            </a:r>
          </a:p>
          <a:p>
            <a:pPr lvl="1">
              <a:buFont typeface="Arial" panose="020B0604020202020204" pitchFamily="34" charset="0"/>
              <a:buChar char="•"/>
            </a:pPr>
            <a:r>
              <a:rPr lang="en-US" sz="2000" dirty="0"/>
              <a:t>the discovery and interpretation of facts, </a:t>
            </a:r>
          </a:p>
          <a:p>
            <a:pPr lvl="1">
              <a:buFont typeface="Arial" panose="020B0604020202020204" pitchFamily="34" charset="0"/>
              <a:buChar char="•"/>
            </a:pPr>
            <a:r>
              <a:rPr lang="en-US" sz="2000" dirty="0"/>
              <a:t>revision of accepted theories or laws in the light of new facts, or at</a:t>
            </a:r>
          </a:p>
          <a:p>
            <a:pPr lvl="1">
              <a:buFont typeface="Arial" panose="020B0604020202020204" pitchFamily="34" charset="0"/>
              <a:buChar char="•"/>
            </a:pPr>
            <a:r>
              <a:rPr lang="en-US" sz="2000" dirty="0"/>
              <a:t>the practical application of such new or revised theories or laws.</a:t>
            </a:r>
          </a:p>
          <a:p>
            <a:pPr>
              <a:buFont typeface="Arial" panose="020B0604020202020204" pitchFamily="34" charset="0"/>
              <a:buChar char="•"/>
            </a:pPr>
            <a:endParaRPr lang="en-US" b="1" u="sng" dirty="0"/>
          </a:p>
          <a:p>
            <a:pPr marL="227013" indent="-227013">
              <a:buFont typeface="Arial" panose="020B0604020202020204" pitchFamily="34" charset="0"/>
              <a:buChar char="•"/>
            </a:pPr>
            <a:r>
              <a:rPr lang="en-US" b="1" u="sng" dirty="0"/>
              <a:t>Science</a:t>
            </a:r>
            <a:r>
              <a:rPr lang="en-US" dirty="0"/>
              <a:t>:</a:t>
            </a:r>
          </a:p>
          <a:p>
            <a:pPr marL="400050" lvl="1" indent="0">
              <a:buNone/>
            </a:pPr>
            <a:r>
              <a:rPr lang="en-US" dirty="0"/>
              <a:t>the pursuit and application of knowledge and understanding of the natural and social world following a systematic methodology based on evidence.</a:t>
            </a:r>
          </a:p>
          <a:p>
            <a:pPr>
              <a:buFont typeface="Arial" panose="020B0604020202020204" pitchFamily="34" charset="0"/>
              <a:buChar char="•"/>
            </a:pPr>
            <a:endParaRPr lang="en-US" dirty="0"/>
          </a:p>
          <a:p>
            <a:pPr>
              <a:buFont typeface="Arial" panose="020B0604020202020204" pitchFamily="34" charset="0"/>
              <a:buChar char="•"/>
            </a:pPr>
            <a:endParaRPr lang="en-US" dirty="0"/>
          </a:p>
        </p:txBody>
      </p:sp>
      <p:sp>
        <p:nvSpPr>
          <p:cNvPr id="6" name="Rectangle 5"/>
          <p:cNvSpPr/>
          <p:nvPr/>
        </p:nvSpPr>
        <p:spPr>
          <a:xfrm>
            <a:off x="4114800" y="4038600"/>
            <a:ext cx="4572000" cy="307777"/>
          </a:xfrm>
          <a:prstGeom prst="rect">
            <a:avLst/>
          </a:prstGeom>
        </p:spPr>
        <p:txBody>
          <a:bodyPr>
            <a:spAutoFit/>
          </a:bodyPr>
          <a:lstStyle/>
          <a:p>
            <a:r>
              <a:rPr lang="en-US" sz="1400" dirty="0">
                <a:solidFill>
                  <a:schemeClr val="bg1"/>
                </a:solidFill>
              </a:rPr>
              <a:t>http://www.merriam-webster.com/dictionary/research</a:t>
            </a:r>
          </a:p>
        </p:txBody>
      </p:sp>
      <p:sp>
        <p:nvSpPr>
          <p:cNvPr id="2" name="Slide Number Placeholder 1"/>
          <p:cNvSpPr>
            <a:spLocks noGrp="1"/>
          </p:cNvSpPr>
          <p:nvPr>
            <p:ph type="sldNum" sz="quarter" idx="10"/>
          </p:nvPr>
        </p:nvSpPr>
        <p:spPr/>
        <p:txBody>
          <a:bodyPr/>
          <a:lstStyle/>
          <a:p>
            <a:fld id="{970F0956-5B8E-40B4-A8DD-F75AA1D26018}" type="slidenum">
              <a:rPr lang="en-US" smtClean="0"/>
              <a:pPr/>
              <a:t>7</a:t>
            </a:fld>
            <a:endParaRPr lang="en-US"/>
          </a:p>
        </p:txBody>
      </p:sp>
      <p:sp>
        <p:nvSpPr>
          <p:cNvPr id="8" name="Rectangle 7">
            <a:extLst>
              <a:ext uri="{FF2B5EF4-FFF2-40B4-BE49-F238E27FC236}">
                <a16:creationId xmlns:a16="http://schemas.microsoft.com/office/drawing/2014/main" id="{54D3FC7B-3D69-40DA-838D-FEA81F254D01}"/>
              </a:ext>
            </a:extLst>
          </p:cNvPr>
          <p:cNvSpPr/>
          <p:nvPr/>
        </p:nvSpPr>
        <p:spPr>
          <a:xfrm>
            <a:off x="4221178" y="6142808"/>
            <a:ext cx="4572000" cy="307777"/>
          </a:xfrm>
          <a:prstGeom prst="rect">
            <a:avLst/>
          </a:prstGeom>
        </p:spPr>
        <p:txBody>
          <a:bodyPr>
            <a:spAutoFit/>
          </a:bodyPr>
          <a:lstStyle/>
          <a:p>
            <a:r>
              <a:rPr lang="en-US" sz="1400" b="0" dirty="0">
                <a:solidFill>
                  <a:schemeClr val="bg1"/>
                </a:solidFill>
              </a:rPr>
              <a:t>http://sciencecouncil.org/about-us/our-definition-of-science/</a:t>
            </a:r>
          </a:p>
        </p:txBody>
      </p:sp>
      <p:sp>
        <p:nvSpPr>
          <p:cNvPr id="3" name="Rectangle: Rounded Corners 2">
            <a:extLst>
              <a:ext uri="{FF2B5EF4-FFF2-40B4-BE49-F238E27FC236}">
                <a16:creationId xmlns:a16="http://schemas.microsoft.com/office/drawing/2014/main" id="{56D1CC85-9F3E-4690-884A-B5DA1212390B}"/>
              </a:ext>
            </a:extLst>
          </p:cNvPr>
          <p:cNvSpPr/>
          <p:nvPr/>
        </p:nvSpPr>
        <p:spPr bwMode="auto">
          <a:xfrm>
            <a:off x="609600" y="5715000"/>
            <a:ext cx="6172200" cy="381000"/>
          </a:xfrm>
          <a:prstGeom prst="roundRect">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39255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839CEC-9874-4710-A7CA-B2C07D0D38D4}"/>
              </a:ext>
            </a:extLst>
          </p:cNvPr>
          <p:cNvSpPr>
            <a:spLocks noGrp="1"/>
          </p:cNvSpPr>
          <p:nvPr>
            <p:ph type="title"/>
          </p:nvPr>
        </p:nvSpPr>
        <p:spPr/>
        <p:txBody>
          <a:bodyPr/>
          <a:lstStyle/>
          <a:p>
            <a:r>
              <a:rPr lang="en-US" dirty="0"/>
              <a:t>Feynman: the key to science</a:t>
            </a:r>
          </a:p>
        </p:txBody>
      </p:sp>
      <p:sp>
        <p:nvSpPr>
          <p:cNvPr id="4" name="Slide Number Placeholder 3">
            <a:extLst>
              <a:ext uri="{FF2B5EF4-FFF2-40B4-BE49-F238E27FC236}">
                <a16:creationId xmlns:a16="http://schemas.microsoft.com/office/drawing/2014/main" id="{8AC41C94-F29D-476E-81D6-12F783BBB5A1}"/>
              </a:ext>
            </a:extLst>
          </p:cNvPr>
          <p:cNvSpPr>
            <a:spLocks noGrp="1"/>
          </p:cNvSpPr>
          <p:nvPr>
            <p:ph type="sldNum" sz="quarter" idx="10"/>
          </p:nvPr>
        </p:nvSpPr>
        <p:spPr/>
        <p:txBody>
          <a:bodyPr/>
          <a:lstStyle/>
          <a:p>
            <a:fld id="{1A70FCCE-FE39-4BEF-B0C5-90CFEFA62BCC}" type="slidenum">
              <a:rPr lang="en-US" smtClean="0"/>
              <a:pPr/>
              <a:t>8</a:t>
            </a:fld>
            <a:endParaRPr lang="en-US"/>
          </a:p>
        </p:txBody>
      </p:sp>
      <p:pic>
        <p:nvPicPr>
          <p:cNvPr id="11" name="b240PGCMwV0">
            <a:extLst>
              <a:ext uri="{FF2B5EF4-FFF2-40B4-BE49-F238E27FC236}">
                <a16:creationId xmlns:a16="http://schemas.microsoft.com/office/drawing/2014/main" id="{9E1DFCCA-A5C5-4E80-B15D-E4B160AB6A55}"/>
              </a:ext>
            </a:extLst>
          </p:cNvPr>
          <p:cNvPicPr>
            <a:picLocks noRot="1" noChangeAspect="1"/>
          </p:cNvPicPr>
          <p:nvPr>
            <a:videoFile r:link="rId1"/>
          </p:nvPr>
        </p:nvPicPr>
        <p:blipFill>
          <a:blip r:embed="rId3"/>
          <a:stretch>
            <a:fillRect/>
          </a:stretch>
        </p:blipFill>
        <p:spPr>
          <a:xfrm>
            <a:off x="136473" y="1473106"/>
            <a:ext cx="8871054" cy="4989968"/>
          </a:xfrm>
          <a:prstGeom prst="rect">
            <a:avLst/>
          </a:prstGeom>
        </p:spPr>
      </p:pic>
      <p:sp>
        <p:nvSpPr>
          <p:cNvPr id="12" name="Rectangle 11">
            <a:extLst>
              <a:ext uri="{FF2B5EF4-FFF2-40B4-BE49-F238E27FC236}">
                <a16:creationId xmlns:a16="http://schemas.microsoft.com/office/drawing/2014/main" id="{E549EFD8-EFB7-48B6-96EE-D7FE27947993}"/>
              </a:ext>
            </a:extLst>
          </p:cNvPr>
          <p:cNvSpPr/>
          <p:nvPr/>
        </p:nvSpPr>
        <p:spPr>
          <a:xfrm>
            <a:off x="2057400" y="6573570"/>
            <a:ext cx="4572000" cy="276999"/>
          </a:xfrm>
          <a:prstGeom prst="rect">
            <a:avLst/>
          </a:prstGeom>
        </p:spPr>
        <p:txBody>
          <a:bodyPr>
            <a:spAutoFit/>
          </a:bodyPr>
          <a:lstStyle/>
          <a:p>
            <a:r>
              <a:rPr lang="en-US" sz="1200" dirty="0">
                <a:solidFill>
                  <a:schemeClr val="bg1"/>
                </a:solidFill>
              </a:rPr>
              <a:t>https://www.youtube.com/watch?v=b240PGCMwV0</a:t>
            </a:r>
          </a:p>
        </p:txBody>
      </p:sp>
    </p:spTree>
    <p:extLst>
      <p:ext uri="{BB962C8B-B14F-4D97-AF65-F5344CB8AC3E}">
        <p14:creationId xmlns:p14="http://schemas.microsoft.com/office/powerpoint/2010/main" val="25195824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143000"/>
            <a:ext cx="7772400" cy="1470025"/>
          </a:xfrm>
        </p:spPr>
        <p:txBody>
          <a:bodyPr/>
          <a:lstStyle/>
          <a:p>
            <a:r>
              <a:rPr lang="en-US" sz="6000" dirty="0"/>
              <a:t>‘The Scientific Method’</a:t>
            </a:r>
          </a:p>
        </p:txBody>
      </p:sp>
      <p:sp>
        <p:nvSpPr>
          <p:cNvPr id="3" name="Subtitle 2"/>
          <p:cNvSpPr>
            <a:spLocks noGrp="1"/>
          </p:cNvSpPr>
          <p:nvPr>
            <p:ph type="subTitle" idx="1"/>
          </p:nvPr>
        </p:nvSpPr>
        <p:spPr>
          <a:xfrm>
            <a:off x="1219200" y="3676650"/>
            <a:ext cx="6400800" cy="1752600"/>
          </a:xfrm>
        </p:spPr>
        <p:txBody>
          <a:bodyPr/>
          <a:lstStyle/>
          <a:p>
            <a:r>
              <a:rPr lang="en-US" sz="4400" dirty="0"/>
              <a:t>A name for a quite generally accepted </a:t>
            </a:r>
            <a:r>
              <a:rPr lang="en-US" sz="4400" b="1" i="1" u="sng" dirty="0"/>
              <a:t>research</a:t>
            </a:r>
            <a:r>
              <a:rPr lang="en-US" sz="4400" dirty="0"/>
              <a:t> method</a:t>
            </a:r>
          </a:p>
        </p:txBody>
      </p:sp>
      <p:sp>
        <p:nvSpPr>
          <p:cNvPr id="4" name="Slide Number Placeholder 3"/>
          <p:cNvSpPr>
            <a:spLocks noGrp="1"/>
          </p:cNvSpPr>
          <p:nvPr>
            <p:ph type="sldNum" sz="quarter" idx="4294967295"/>
          </p:nvPr>
        </p:nvSpPr>
        <p:spPr/>
        <p:txBody>
          <a:bodyPr/>
          <a:lstStyle/>
          <a:p>
            <a:fld id="{970F0956-5B8E-40B4-A8DD-F75AA1D26018}" type="slidenum">
              <a:rPr lang="en-US" smtClean="0"/>
              <a:pPr/>
              <a:t>9</a:t>
            </a:fld>
            <a:endParaRPr lang="en-US"/>
          </a:p>
        </p:txBody>
      </p:sp>
    </p:spTree>
    <p:extLst>
      <p:ext uri="{BB962C8B-B14F-4D97-AF65-F5344CB8AC3E}">
        <p14:creationId xmlns:p14="http://schemas.microsoft.com/office/powerpoint/2010/main" val="1225099798"/>
      </p:ext>
    </p:extLst>
  </p:cSld>
  <p:clrMapOvr>
    <a:masterClrMapping/>
  </p:clrMapOvr>
</p:sld>
</file>

<file path=ppt/theme/theme1.xml><?xml version="1.0" encoding="utf-8"?>
<a:theme xmlns:a="http://schemas.openxmlformats.org/drawingml/2006/main" name="2014-Indianapolis">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2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22"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27914</TotalTime>
  <Words>2095</Words>
  <Application>Microsoft Office PowerPoint</Application>
  <PresentationFormat>On-screen Show (4:3)</PresentationFormat>
  <Paragraphs>267</Paragraphs>
  <Slides>33</Slides>
  <Notes>6</Notes>
  <HiddenSlides>2</HiddenSlides>
  <MMClips>2</MMClips>
  <ScaleCrop>false</ScaleCrop>
  <HeadingPairs>
    <vt:vector size="8" baseType="variant">
      <vt:variant>
        <vt:lpstr>Fonts Used</vt:lpstr>
      </vt:variant>
      <vt:variant>
        <vt:i4>12</vt:i4>
      </vt:variant>
      <vt:variant>
        <vt:lpstr>Theme</vt:lpstr>
      </vt:variant>
      <vt:variant>
        <vt:i4>1</vt:i4>
      </vt:variant>
      <vt:variant>
        <vt:lpstr>Embedded OLE Servers</vt:lpstr>
      </vt:variant>
      <vt:variant>
        <vt:i4>1</vt:i4>
      </vt:variant>
      <vt:variant>
        <vt:lpstr>Slide Titles</vt:lpstr>
      </vt:variant>
      <vt:variant>
        <vt:i4>33</vt:i4>
      </vt:variant>
    </vt:vector>
  </HeadingPairs>
  <TitlesOfParts>
    <vt:vector size="47" baseType="lpstr">
      <vt:lpstr>Batang</vt:lpstr>
      <vt:lpstr>ＭＳ 明朝</vt:lpstr>
      <vt:lpstr>ＭＳ Ｐゴシック</vt:lpstr>
      <vt:lpstr>92lrdexkxeqpuxoo</vt:lpstr>
      <vt:lpstr>Arial</vt:lpstr>
      <vt:lpstr>Calibri</vt:lpstr>
      <vt:lpstr>Georgia</vt:lpstr>
      <vt:lpstr>Times</vt:lpstr>
      <vt:lpstr>Times New Roman</vt:lpstr>
      <vt:lpstr>Trebuchet MS</vt:lpstr>
      <vt:lpstr>Verdana</vt:lpstr>
      <vt:lpstr>Wingdings</vt:lpstr>
      <vt:lpstr>2014-Indianapolis</vt:lpstr>
      <vt:lpstr>Photo Editor-foto</vt:lpstr>
      <vt:lpstr>Science versus Pseudoscience, Opinions versus Arguments  Lecture in BMI199: What is Biomedical Informatics? Sept 17, 2020 on-line, University at Buffalo</vt:lpstr>
      <vt:lpstr>Class overview</vt:lpstr>
      <vt:lpstr>Science and research versus pseudoscience</vt:lpstr>
      <vt:lpstr>Science and research</vt:lpstr>
      <vt:lpstr>Science and research</vt:lpstr>
      <vt:lpstr>Data generation and use</vt:lpstr>
      <vt:lpstr>Science and research</vt:lpstr>
      <vt:lpstr>Feynman: the key to science</vt:lpstr>
      <vt:lpstr>‘The Scientific Method’</vt:lpstr>
      <vt:lpstr>The basis of Ontological Realism (O.R.)</vt:lpstr>
      <vt:lpstr>Goal: objectivity!</vt:lpstr>
      <vt:lpstr>Is there scientific objectivity here?</vt:lpstr>
      <vt:lpstr>Observation / perception / comprehension</vt:lpstr>
      <vt:lpstr>Perception / Observation</vt:lpstr>
      <vt:lpstr>Interplay of reality, sensing perceiving and interpreting</vt:lpstr>
      <vt:lpstr>The Scientific Method</vt:lpstr>
      <vt:lpstr>PowerPoint Presentation</vt:lpstr>
      <vt:lpstr>Level of evidence  Type of study</vt:lpstr>
      <vt:lpstr>Some key principles in how to do science</vt:lpstr>
      <vt:lpstr>Identifying pseudoscience</vt:lpstr>
      <vt:lpstr>Arguments versus opinions</vt:lpstr>
      <vt:lpstr>PowerPoint Presentation</vt:lpstr>
      <vt:lpstr>Roughly …</vt:lpstr>
      <vt:lpstr>There is place for opinion in science</vt:lpstr>
      <vt:lpstr>Deduction and induction (1)</vt:lpstr>
      <vt:lpstr>Valid and sound (deductive) arguments</vt:lpstr>
      <vt:lpstr>Deduction and induction (2)</vt:lpstr>
      <vt:lpstr>PowerPoint Presentation</vt:lpstr>
      <vt:lpstr>There is science and reporting on science</vt:lpstr>
      <vt:lpstr>The Scientific Method</vt:lpstr>
      <vt:lpstr>There is science and reporting on science</vt:lpstr>
      <vt:lpstr>Some characteristics of good scientific papers</vt:lpstr>
      <vt:lpstr>Assignment A3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seannos</dc:creator>
  <cp:lastModifiedBy>Ceusters</cp:lastModifiedBy>
  <cp:revision>1279</cp:revision>
  <dcterms:created xsi:type="dcterms:W3CDTF">1601-01-01T00:00:00Z</dcterms:created>
  <dcterms:modified xsi:type="dcterms:W3CDTF">2020-09-17T13:17:04Z</dcterms:modified>
</cp:coreProperties>
</file>